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4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4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60" r:id="rId2"/>
    <p:sldId id="256" r:id="rId3"/>
    <p:sldId id="257" r:id="rId4"/>
    <p:sldId id="258" r:id="rId5"/>
    <p:sldId id="261" r:id="rId6"/>
    <p:sldId id="259" r:id="rId7"/>
    <p:sldId id="262" r:id="rId8"/>
    <p:sldId id="291" r:id="rId9"/>
    <p:sldId id="292" r:id="rId10"/>
    <p:sldId id="294" r:id="rId11"/>
    <p:sldId id="293" r:id="rId12"/>
    <p:sldId id="295" r:id="rId13"/>
    <p:sldId id="296" r:id="rId14"/>
    <p:sldId id="297" r:id="rId15"/>
    <p:sldId id="298" r:id="rId16"/>
    <p:sldId id="270" r:id="rId17"/>
    <p:sldId id="265" r:id="rId18"/>
    <p:sldId id="264" r:id="rId19"/>
    <p:sldId id="263" r:id="rId20"/>
    <p:sldId id="266" r:id="rId21"/>
    <p:sldId id="267" r:id="rId22"/>
    <p:sldId id="268" r:id="rId23"/>
    <p:sldId id="289" r:id="rId24"/>
    <p:sldId id="269" r:id="rId25"/>
    <p:sldId id="29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5" r:id="rId40"/>
    <p:sldId id="284" r:id="rId41"/>
    <p:sldId id="286" r:id="rId42"/>
    <p:sldId id="287" r:id="rId43"/>
    <p:sldId id="28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210"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54E61-6010-4B46-9807-1ADCB2DA1A4C}" type="datetimeFigureOut">
              <a:rPr lang="en-US" smtClean="0"/>
              <a:pPr/>
              <a:t>7/16/2015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094EE-060F-418A-A249-559D32C1470E}" type="slidenum">
              <a:rPr lang="en-US" smtClean="0"/>
              <a:pPr/>
              <a:t>‹#›</a:t>
            </a:fld>
            <a:endParaRPr lang="en-US"/>
          </a:p>
        </p:txBody>
      </p:sp>
    </p:spTree>
    <p:extLst>
      <p:ext uri="{BB962C8B-B14F-4D97-AF65-F5344CB8AC3E}">
        <p14:creationId xmlns:p14="http://schemas.microsoft.com/office/powerpoint/2010/main" val="25849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taking an installment payment the system now will not let you take a </a:t>
            </a:r>
            <a:r>
              <a:rPr lang="en-US" baseline="0" dirty="0" err="1" smtClean="0"/>
              <a:t>regulare</a:t>
            </a:r>
            <a:r>
              <a:rPr lang="en-US" baseline="0" dirty="0" smtClean="0"/>
              <a:t> Discount, Face, or Penalty Payment!</a:t>
            </a:r>
            <a:endParaRPr lang="en-US" dirty="0"/>
          </a:p>
        </p:txBody>
      </p:sp>
      <p:sp>
        <p:nvSpPr>
          <p:cNvPr id="4" name="Slide Number Placeholder 3"/>
          <p:cNvSpPr>
            <a:spLocks noGrp="1"/>
          </p:cNvSpPr>
          <p:nvPr>
            <p:ph type="sldNum" sz="quarter" idx="10"/>
          </p:nvPr>
        </p:nvSpPr>
        <p:spPr/>
        <p:txBody>
          <a:bodyPr/>
          <a:lstStyle/>
          <a:p>
            <a:fld id="{C1B094EE-060F-418A-A249-559D32C1470E}" type="slidenum">
              <a:rPr lang="en-US" smtClean="0"/>
              <a:pPr/>
              <a:t>30</a:t>
            </a:fld>
            <a:endParaRPr lang="en-US"/>
          </a:p>
        </p:txBody>
      </p:sp>
    </p:spTree>
    <p:extLst>
      <p:ext uri="{BB962C8B-B14F-4D97-AF65-F5344CB8AC3E}">
        <p14:creationId xmlns:p14="http://schemas.microsoft.com/office/powerpoint/2010/main" val="182886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C50D4B4-9869-43FF-9717-315C28CB83A9}" type="datetimeFigureOut">
              <a:rPr lang="en-US" smtClean="0"/>
              <a:pPr/>
              <a:t>7/16/2015</a:t>
            </a:fld>
            <a:endParaRPr lang="en-US"/>
          </a:p>
        </p:txBody>
      </p:sp>
      <p:sp>
        <p:nvSpPr>
          <p:cNvPr id="16" name="Slide Number Placeholder 15"/>
          <p:cNvSpPr>
            <a:spLocks noGrp="1"/>
          </p:cNvSpPr>
          <p:nvPr>
            <p:ph type="sldNum" sz="quarter" idx="11"/>
          </p:nvPr>
        </p:nvSpPr>
        <p:spPr/>
        <p:txBody>
          <a:bodyPr/>
          <a:lstStyle/>
          <a:p>
            <a:fld id="{717286E1-C91C-4482-B298-AFD2D2E7D806}"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50D4B4-9869-43FF-9717-315C28CB83A9}"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286E1-C91C-4482-B298-AFD2D2E7D8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50D4B4-9869-43FF-9717-315C28CB83A9}"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286E1-C91C-4482-B298-AFD2D2E7D8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C50D4B4-9869-43FF-9717-315C28CB83A9}" type="datetimeFigureOut">
              <a:rPr lang="en-US" smtClean="0"/>
              <a:pPr/>
              <a:t>7/16/2015</a:t>
            </a:fld>
            <a:endParaRPr lang="en-US"/>
          </a:p>
        </p:txBody>
      </p:sp>
      <p:sp>
        <p:nvSpPr>
          <p:cNvPr id="15" name="Slide Number Placeholder 14"/>
          <p:cNvSpPr>
            <a:spLocks noGrp="1"/>
          </p:cNvSpPr>
          <p:nvPr>
            <p:ph type="sldNum" sz="quarter" idx="15"/>
          </p:nvPr>
        </p:nvSpPr>
        <p:spPr/>
        <p:txBody>
          <a:bodyPr/>
          <a:lstStyle>
            <a:lvl1pPr algn="ctr">
              <a:defRPr/>
            </a:lvl1pPr>
          </a:lstStyle>
          <a:p>
            <a:fld id="{717286E1-C91C-4482-B298-AFD2D2E7D806}"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50D4B4-9869-43FF-9717-315C28CB83A9}" type="datetimeFigureOut">
              <a:rPr lang="en-US" smtClean="0"/>
              <a:pPr/>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286E1-C91C-4482-B298-AFD2D2E7D806}"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50D4B4-9869-43FF-9717-315C28CB83A9}" type="datetimeFigureOut">
              <a:rPr lang="en-US" smtClean="0"/>
              <a:pPr/>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286E1-C91C-4482-B298-AFD2D2E7D80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17286E1-C91C-4482-B298-AFD2D2E7D806}"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C50D4B4-9869-43FF-9717-315C28CB83A9}" type="datetimeFigureOut">
              <a:rPr lang="en-US" smtClean="0"/>
              <a:pPr/>
              <a:t>7/16/2015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50D4B4-9869-43FF-9717-315C28CB83A9}" type="datetimeFigureOut">
              <a:rPr lang="en-US" smtClean="0"/>
              <a:pPr/>
              <a:t>7/16/2015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286E1-C91C-4482-B298-AFD2D2E7D80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0D4B4-9869-43FF-9717-315C28CB83A9}" type="datetimeFigureOut">
              <a:rPr lang="en-US" smtClean="0"/>
              <a:pPr/>
              <a:t>7/16/2015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286E1-C91C-4482-B298-AFD2D2E7D8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C50D4B4-9869-43FF-9717-315C28CB83A9}" type="datetimeFigureOut">
              <a:rPr lang="en-US" smtClean="0"/>
              <a:pPr/>
              <a:t>7/16/2015</a:t>
            </a:fld>
            <a:endParaRPr lang="en-US"/>
          </a:p>
        </p:txBody>
      </p:sp>
      <p:sp>
        <p:nvSpPr>
          <p:cNvPr id="9" name="Slide Number Placeholder 8"/>
          <p:cNvSpPr>
            <a:spLocks noGrp="1"/>
          </p:cNvSpPr>
          <p:nvPr>
            <p:ph type="sldNum" sz="quarter" idx="15"/>
          </p:nvPr>
        </p:nvSpPr>
        <p:spPr/>
        <p:txBody>
          <a:bodyPr/>
          <a:lstStyle/>
          <a:p>
            <a:fld id="{717286E1-C91C-4482-B298-AFD2D2E7D806}"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C50D4B4-9869-43FF-9717-315C28CB83A9}" type="datetimeFigureOut">
              <a:rPr lang="en-US" smtClean="0"/>
              <a:pPr/>
              <a:t>7/16/2015</a:t>
            </a:fld>
            <a:endParaRPr lang="en-US"/>
          </a:p>
        </p:txBody>
      </p:sp>
      <p:sp>
        <p:nvSpPr>
          <p:cNvPr id="9" name="Slide Number Placeholder 8"/>
          <p:cNvSpPr>
            <a:spLocks noGrp="1"/>
          </p:cNvSpPr>
          <p:nvPr>
            <p:ph type="sldNum" sz="quarter" idx="11"/>
          </p:nvPr>
        </p:nvSpPr>
        <p:spPr/>
        <p:txBody>
          <a:bodyPr/>
          <a:lstStyle/>
          <a:p>
            <a:fld id="{717286E1-C91C-4482-B298-AFD2D2E7D806}"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C50D4B4-9869-43FF-9717-315C28CB83A9}" type="datetimeFigureOut">
              <a:rPr lang="en-US" smtClean="0"/>
              <a:pPr/>
              <a:t>7/16/2015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17286E1-C91C-4482-B298-AFD2D2E7D806}"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audio" Target="file:///C:\Users\tkelley.COURTNET\Desktop\tada.wav"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0"/>
            <a:ext cx="8229600" cy="1143000"/>
          </a:xfrm>
        </p:spPr>
        <p:txBody>
          <a:bodyPr>
            <a:normAutofit fontScale="90000"/>
          </a:bodyPr>
          <a:lstStyle/>
          <a:p>
            <a:r>
              <a:rPr lang="en-US" dirty="0" smtClean="0"/>
              <a:t>School Bills and End of Year Processes</a:t>
            </a:r>
            <a:endParaRPr lang="en-US" dirty="0"/>
          </a:p>
        </p:txBody>
      </p:sp>
      <p:sp>
        <p:nvSpPr>
          <p:cNvPr id="3" name="TextBox 2"/>
          <p:cNvSpPr txBox="1"/>
          <p:nvPr/>
        </p:nvSpPr>
        <p:spPr>
          <a:xfrm>
            <a:off x="685800" y="6019800"/>
            <a:ext cx="7848600" cy="369332"/>
          </a:xfrm>
          <a:prstGeom prst="rect">
            <a:avLst/>
          </a:prstGeom>
          <a:noFill/>
        </p:spPr>
        <p:txBody>
          <a:bodyPr wrap="square" rtlCol="0">
            <a:spAutoFit/>
          </a:bodyPr>
          <a:lstStyle/>
          <a:p>
            <a:r>
              <a:rPr lang="en-US" dirty="0" smtClean="0"/>
              <a:t>PDF version of this PowerPoint does not contain all images and features!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a:t>
            </a:r>
            <a:r>
              <a:rPr lang="en-US" dirty="0" err="1" smtClean="0"/>
              <a:t>Certifcation</a:t>
            </a:r>
            <a:r>
              <a:rPr lang="en-US" dirty="0" smtClean="0"/>
              <a:t> - Search for Parcel</a:t>
            </a:r>
            <a:endParaRPr lang="en-US" dirty="0"/>
          </a:p>
        </p:txBody>
      </p:sp>
      <p:pic>
        <p:nvPicPr>
          <p:cNvPr id="5" name="Picture 4"/>
          <p:cNvPicPr>
            <a:picLocks noChangeAspect="1"/>
          </p:cNvPicPr>
          <p:nvPr/>
        </p:nvPicPr>
        <p:blipFill>
          <a:blip r:embed="rId2"/>
          <a:stretch>
            <a:fillRect/>
          </a:stretch>
        </p:blipFill>
        <p:spPr>
          <a:xfrm>
            <a:off x="940920" y="3001328"/>
            <a:ext cx="6922293" cy="3373191"/>
          </a:xfrm>
          <a:prstGeom prst="rect">
            <a:avLst/>
          </a:prstGeom>
        </p:spPr>
      </p:pic>
      <p:sp>
        <p:nvSpPr>
          <p:cNvPr id="6" name="TextBox 5"/>
          <p:cNvSpPr txBox="1"/>
          <p:nvPr/>
        </p:nvSpPr>
        <p:spPr>
          <a:xfrm>
            <a:off x="926306" y="1524000"/>
            <a:ext cx="7291387" cy="1477328"/>
          </a:xfrm>
          <a:prstGeom prst="rect">
            <a:avLst/>
          </a:prstGeom>
          <a:noFill/>
        </p:spPr>
        <p:txBody>
          <a:bodyPr wrap="square" rtlCol="0">
            <a:spAutoFit/>
          </a:bodyPr>
          <a:lstStyle/>
          <a:p>
            <a:r>
              <a:rPr lang="en-US" dirty="0" smtClean="0"/>
              <a:t>This is the query module used for searching the Master file.  You can select your search type on the left and then enter the appropriate search terms in the highlighted field.  Currently once you find the bill # of the parcel you need to certify you will need to type it into the Tax Certification module.</a:t>
            </a:r>
            <a:endParaRPr lang="en-US" dirty="0"/>
          </a:p>
        </p:txBody>
      </p:sp>
    </p:spTree>
    <p:extLst>
      <p:ext uri="{BB962C8B-B14F-4D97-AF65-F5344CB8AC3E}">
        <p14:creationId xmlns:p14="http://schemas.microsoft.com/office/powerpoint/2010/main" val="159779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Certification Entry	</a:t>
            </a:r>
            <a:endParaRPr lang="en-US" dirty="0"/>
          </a:p>
        </p:txBody>
      </p:sp>
      <p:pic>
        <p:nvPicPr>
          <p:cNvPr id="3" name="Picture 2"/>
          <p:cNvPicPr>
            <a:picLocks noChangeAspect="1"/>
          </p:cNvPicPr>
          <p:nvPr/>
        </p:nvPicPr>
        <p:blipFill>
          <a:blip r:embed="rId2"/>
          <a:stretch>
            <a:fillRect/>
          </a:stretch>
        </p:blipFill>
        <p:spPr>
          <a:xfrm>
            <a:off x="1295400" y="2286000"/>
            <a:ext cx="6191250" cy="4105275"/>
          </a:xfrm>
          <a:prstGeom prst="rect">
            <a:avLst/>
          </a:prstGeom>
        </p:spPr>
      </p:pic>
      <p:sp>
        <p:nvSpPr>
          <p:cNvPr id="4" name="TextBox 3"/>
          <p:cNvSpPr txBox="1"/>
          <p:nvPr/>
        </p:nvSpPr>
        <p:spPr>
          <a:xfrm>
            <a:off x="1371600" y="1371600"/>
            <a:ext cx="5791200" cy="646331"/>
          </a:xfrm>
          <a:prstGeom prst="rect">
            <a:avLst/>
          </a:prstGeom>
          <a:noFill/>
        </p:spPr>
        <p:txBody>
          <a:bodyPr wrap="square" rtlCol="0">
            <a:spAutoFit/>
          </a:bodyPr>
          <a:lstStyle/>
          <a:p>
            <a:r>
              <a:rPr lang="en-US" dirty="0" smtClean="0"/>
              <a:t>After entering a Bill # and hitting “Tab” key it should load the screen as in the example below. </a:t>
            </a:r>
            <a:endParaRPr lang="en-US" dirty="0"/>
          </a:p>
        </p:txBody>
      </p:sp>
    </p:spTree>
    <p:extLst>
      <p:ext uri="{BB962C8B-B14F-4D97-AF65-F5344CB8AC3E}">
        <p14:creationId xmlns:p14="http://schemas.microsoft.com/office/powerpoint/2010/main" val="129857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1219200"/>
          </a:xfrm>
        </p:spPr>
        <p:txBody>
          <a:bodyPr/>
          <a:lstStyle/>
          <a:p>
            <a:r>
              <a:rPr lang="en-US" dirty="0" smtClean="0"/>
              <a:t>Adding a Requestor</a:t>
            </a:r>
            <a:endParaRPr lang="en-US" dirty="0"/>
          </a:p>
        </p:txBody>
      </p:sp>
      <p:pic>
        <p:nvPicPr>
          <p:cNvPr id="6" name="Picture 5"/>
          <p:cNvPicPr>
            <a:picLocks noChangeAspect="1"/>
          </p:cNvPicPr>
          <p:nvPr/>
        </p:nvPicPr>
        <p:blipFill>
          <a:blip r:embed="rId2"/>
          <a:stretch>
            <a:fillRect/>
          </a:stretch>
        </p:blipFill>
        <p:spPr>
          <a:xfrm>
            <a:off x="2133600" y="2133600"/>
            <a:ext cx="5798151" cy="4329113"/>
          </a:xfrm>
          <a:prstGeom prst="rect">
            <a:avLst/>
          </a:prstGeom>
        </p:spPr>
      </p:pic>
      <p:sp>
        <p:nvSpPr>
          <p:cNvPr id="7" name="TextBox 6"/>
          <p:cNvSpPr txBox="1"/>
          <p:nvPr/>
        </p:nvSpPr>
        <p:spPr>
          <a:xfrm>
            <a:off x="1905000" y="1219200"/>
            <a:ext cx="5943600" cy="923330"/>
          </a:xfrm>
          <a:prstGeom prst="rect">
            <a:avLst/>
          </a:prstGeom>
          <a:noFill/>
        </p:spPr>
        <p:txBody>
          <a:bodyPr wrap="square" rtlCol="0">
            <a:spAutoFit/>
          </a:bodyPr>
          <a:lstStyle/>
          <a:p>
            <a:r>
              <a:rPr lang="en-US" dirty="0" smtClean="0"/>
              <a:t>You may type in a new name or click on the same arrow shown where the red arrow is pointing to select from previously entered requestors.</a:t>
            </a:r>
            <a:endParaRPr lang="en-US" dirty="0"/>
          </a:p>
        </p:txBody>
      </p:sp>
      <p:cxnSp>
        <p:nvCxnSpPr>
          <p:cNvPr id="9" name="Straight Arrow Connector 8"/>
          <p:cNvCxnSpPr/>
          <p:nvPr/>
        </p:nvCxnSpPr>
        <p:spPr>
          <a:xfrm flipH="1">
            <a:off x="4800600" y="4953000"/>
            <a:ext cx="990600" cy="38100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32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Requestor</a:t>
            </a:r>
            <a:endParaRPr lang="en-US" dirty="0"/>
          </a:p>
        </p:txBody>
      </p:sp>
      <p:pic>
        <p:nvPicPr>
          <p:cNvPr id="4" name="Picture 3"/>
          <p:cNvPicPr>
            <a:picLocks noChangeAspect="1"/>
          </p:cNvPicPr>
          <p:nvPr/>
        </p:nvPicPr>
        <p:blipFill>
          <a:blip r:embed="rId2"/>
          <a:stretch>
            <a:fillRect/>
          </a:stretch>
        </p:blipFill>
        <p:spPr>
          <a:xfrm>
            <a:off x="493278" y="2743200"/>
            <a:ext cx="8224837" cy="3740790"/>
          </a:xfrm>
          <a:prstGeom prst="rect">
            <a:avLst/>
          </a:prstGeom>
        </p:spPr>
      </p:pic>
      <p:sp>
        <p:nvSpPr>
          <p:cNvPr id="5" name="TextBox 4"/>
          <p:cNvSpPr txBox="1"/>
          <p:nvPr/>
        </p:nvSpPr>
        <p:spPr>
          <a:xfrm>
            <a:off x="457200" y="1371600"/>
            <a:ext cx="8229600" cy="923330"/>
          </a:xfrm>
          <a:prstGeom prst="rect">
            <a:avLst/>
          </a:prstGeom>
          <a:noFill/>
        </p:spPr>
        <p:txBody>
          <a:bodyPr wrap="square" rtlCol="0">
            <a:spAutoFit/>
          </a:bodyPr>
          <a:lstStyle/>
          <a:p>
            <a:r>
              <a:rPr lang="en-US" dirty="0" smtClean="0"/>
              <a:t>When you enter your requestor and hit “Print” the small window on the right comes up for you to enter additional details.  Note: Only the name will  print on the Certificate no matter how much information you enter.</a:t>
            </a:r>
          </a:p>
        </p:txBody>
      </p:sp>
    </p:spTree>
    <p:extLst>
      <p:ext uri="{BB962C8B-B14F-4D97-AF65-F5344CB8AC3E}">
        <p14:creationId xmlns:p14="http://schemas.microsoft.com/office/powerpoint/2010/main" val="1421313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the Certification</a:t>
            </a:r>
            <a:endParaRPr lang="en-US" dirty="0"/>
          </a:p>
        </p:txBody>
      </p:sp>
      <p:pic>
        <p:nvPicPr>
          <p:cNvPr id="3" name="Picture 2"/>
          <p:cNvPicPr>
            <a:picLocks noChangeAspect="1"/>
          </p:cNvPicPr>
          <p:nvPr/>
        </p:nvPicPr>
        <p:blipFill>
          <a:blip r:embed="rId2"/>
          <a:stretch>
            <a:fillRect/>
          </a:stretch>
        </p:blipFill>
        <p:spPr>
          <a:xfrm>
            <a:off x="2286000" y="2743200"/>
            <a:ext cx="4886324" cy="3788593"/>
          </a:xfrm>
          <a:prstGeom prst="rect">
            <a:avLst/>
          </a:prstGeom>
        </p:spPr>
      </p:pic>
      <p:sp>
        <p:nvSpPr>
          <p:cNvPr id="4" name="TextBox 3"/>
          <p:cNvSpPr txBox="1"/>
          <p:nvPr/>
        </p:nvSpPr>
        <p:spPr>
          <a:xfrm>
            <a:off x="2286000" y="1524000"/>
            <a:ext cx="4886324" cy="923330"/>
          </a:xfrm>
          <a:prstGeom prst="rect">
            <a:avLst/>
          </a:prstGeom>
          <a:noFill/>
        </p:spPr>
        <p:txBody>
          <a:bodyPr wrap="square" rtlCol="0">
            <a:spAutoFit/>
          </a:bodyPr>
          <a:lstStyle/>
          <a:p>
            <a:r>
              <a:rPr lang="en-US" dirty="0" smtClean="0"/>
              <a:t>The print module will come up with the default print of a single copy.  Change the number should you need more.</a:t>
            </a:r>
            <a:endParaRPr lang="en-US" dirty="0"/>
          </a:p>
        </p:txBody>
      </p:sp>
    </p:spTree>
    <p:extLst>
      <p:ext uri="{BB962C8B-B14F-4D97-AF65-F5344CB8AC3E}">
        <p14:creationId xmlns:p14="http://schemas.microsoft.com/office/powerpoint/2010/main" val="380205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33600" y="289778"/>
            <a:ext cx="5029199" cy="6474646"/>
          </a:xfrm>
          <a:prstGeom prst="rect">
            <a:avLst/>
          </a:prstGeom>
        </p:spPr>
      </p:pic>
    </p:spTree>
    <p:extLst>
      <p:ext uri="{BB962C8B-B14F-4D97-AF65-F5344CB8AC3E}">
        <p14:creationId xmlns:p14="http://schemas.microsoft.com/office/powerpoint/2010/main" val="2083121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5486400" cy="1143000"/>
          </a:xfrm>
        </p:spPr>
        <p:txBody>
          <a:bodyPr/>
          <a:lstStyle/>
          <a:p>
            <a:r>
              <a:rPr lang="en-US" dirty="0" smtClean="0"/>
              <a:t>What do I do now?</a:t>
            </a:r>
            <a:endParaRPr lang="en-US" dirty="0"/>
          </a:p>
        </p:txBody>
      </p:sp>
      <p:sp>
        <p:nvSpPr>
          <p:cNvPr id="3" name="TextBox 2"/>
          <p:cNvSpPr txBox="1"/>
          <p:nvPr/>
        </p:nvSpPr>
        <p:spPr>
          <a:xfrm>
            <a:off x="609600" y="2743200"/>
            <a:ext cx="8077200" cy="3539430"/>
          </a:xfrm>
          <a:prstGeom prst="rect">
            <a:avLst/>
          </a:prstGeom>
          <a:noFill/>
        </p:spPr>
        <p:txBody>
          <a:bodyPr wrap="square" rtlCol="0">
            <a:spAutoFit/>
          </a:bodyPr>
          <a:lstStyle/>
          <a:p>
            <a:r>
              <a:rPr lang="en-US" sz="1600" dirty="0" smtClean="0"/>
              <a:t>You have your school data in the system and you are about to receive the Books and Duplicates.  What actions do you take to ensure the School bills are correct before sending them out to the public?</a:t>
            </a:r>
          </a:p>
          <a:p>
            <a:endParaRPr lang="en-US" sz="1600" dirty="0"/>
          </a:p>
          <a:p>
            <a:pPr marL="342900" indent="-342900">
              <a:buAutoNum type="arabicPeriod"/>
            </a:pPr>
            <a:r>
              <a:rPr lang="en-US" sz="1600" dirty="0" smtClean="0"/>
              <a:t>Did you add bills to either your RE or PC tax duplicate for County or Township?  If yes, then you need the school portion of those bills since the County does not have the information.</a:t>
            </a:r>
          </a:p>
          <a:p>
            <a:pPr marL="342900" indent="-342900">
              <a:buAutoNum type="arabicPeriod"/>
            </a:pPr>
            <a:r>
              <a:rPr lang="en-US" sz="1600" dirty="0" smtClean="0"/>
              <a:t>Did you exonerate any County or Township RE or PC bills?  If yes, do those exonerations need to carry over to school bills?</a:t>
            </a:r>
          </a:p>
          <a:p>
            <a:pPr marL="342900" indent="-342900">
              <a:buAutoNum type="arabicPeriod"/>
            </a:pPr>
            <a:r>
              <a:rPr lang="en-US" sz="1600" dirty="0" smtClean="0"/>
              <a:t>Did you change any Address information for RE or PC bills?  If yes, then the addresses from the printer may need updated (see note in next section on this)</a:t>
            </a:r>
          </a:p>
          <a:p>
            <a:pPr marL="342900" indent="-342900">
              <a:buAutoNum type="arabicPeriod"/>
            </a:pPr>
            <a:r>
              <a:rPr lang="en-US" sz="1600" dirty="0" smtClean="0"/>
              <a:t>Would you like the school portion of the added bills printed? </a:t>
            </a:r>
          </a:p>
          <a:p>
            <a:pPr marL="342900" indent="-342900">
              <a:buAutoNum type="arabicPeriod"/>
            </a:pPr>
            <a:r>
              <a:rPr lang="en-US" sz="1600" dirty="0" smtClean="0"/>
              <a:t>How would you like your computer to do most of/or all this work for you?  If yes, then you will want to use the Late Billing Routine!</a:t>
            </a:r>
          </a:p>
        </p:txBody>
      </p:sp>
      <p:pic>
        <p:nvPicPr>
          <p:cNvPr id="11265" name="Picture 1" descr="C:\Users\tkelley.COURTNET\Desktop\puzzlequestion.jpg"/>
          <p:cNvPicPr>
            <a:picLocks noChangeAspect="1" noChangeArrowheads="1"/>
          </p:cNvPicPr>
          <p:nvPr/>
        </p:nvPicPr>
        <p:blipFill>
          <a:blip r:embed="rId2" cstate="print"/>
          <a:srcRect/>
          <a:stretch>
            <a:fillRect/>
          </a:stretch>
        </p:blipFill>
        <p:spPr bwMode="auto">
          <a:xfrm>
            <a:off x="5638800" y="152400"/>
            <a:ext cx="3251200" cy="2438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Late Billing Routine</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457200" y="3124200"/>
            <a:ext cx="5715000" cy="3571875"/>
          </a:xfrm>
          <a:prstGeom prst="rect">
            <a:avLst/>
          </a:prstGeom>
          <a:noFill/>
          <a:ln w="9525">
            <a:noFill/>
            <a:miter lim="800000"/>
            <a:headEnd/>
            <a:tailEnd/>
          </a:ln>
        </p:spPr>
      </p:pic>
      <p:sp>
        <p:nvSpPr>
          <p:cNvPr id="4" name="TextBox 3"/>
          <p:cNvSpPr txBox="1"/>
          <p:nvPr/>
        </p:nvSpPr>
        <p:spPr>
          <a:xfrm>
            <a:off x="457200" y="1752600"/>
            <a:ext cx="8305800" cy="369332"/>
          </a:xfrm>
          <a:prstGeom prst="rect">
            <a:avLst/>
          </a:prstGeom>
          <a:noFill/>
        </p:spPr>
        <p:txBody>
          <a:bodyPr wrap="square" rtlCol="0">
            <a:spAutoFit/>
          </a:bodyPr>
          <a:lstStyle/>
          <a:p>
            <a:r>
              <a:rPr lang="en-US" dirty="0" smtClean="0"/>
              <a:t>The path to the Late Billing Routine is found under the Utilities menu.</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Late Billing Routine</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838200" y="2438400"/>
            <a:ext cx="6858000" cy="4286250"/>
          </a:xfrm>
          <a:prstGeom prst="rect">
            <a:avLst/>
          </a:prstGeom>
          <a:noFill/>
          <a:ln w="9525">
            <a:noFill/>
            <a:miter lim="800000"/>
            <a:headEnd/>
            <a:tailEnd/>
          </a:ln>
        </p:spPr>
      </p:pic>
      <p:sp>
        <p:nvSpPr>
          <p:cNvPr id="5" name="TextBox 4"/>
          <p:cNvSpPr txBox="1"/>
          <p:nvPr/>
        </p:nvSpPr>
        <p:spPr>
          <a:xfrm>
            <a:off x="533400" y="1295400"/>
            <a:ext cx="7772400" cy="923330"/>
          </a:xfrm>
          <a:prstGeom prst="rect">
            <a:avLst/>
          </a:prstGeom>
          <a:noFill/>
        </p:spPr>
        <p:txBody>
          <a:bodyPr wrap="square" rtlCol="0">
            <a:spAutoFit/>
          </a:bodyPr>
          <a:lstStyle/>
          <a:p>
            <a:r>
              <a:rPr lang="en-US" dirty="0" smtClean="0"/>
              <a:t>WARNING WILL ROBINSON!!  No you won’t have enemy robots attack you if you use this feature!  But you will be causing calculations to occur when you run it.  I recommend that you backup your data before proceeding!</a:t>
            </a:r>
            <a:endParaRPr lang="en-US" dirty="0"/>
          </a:p>
        </p:txBody>
      </p:sp>
      <p:pic>
        <p:nvPicPr>
          <p:cNvPr id="6" name="Picture 5" descr="Robot.jpg"/>
          <p:cNvPicPr>
            <a:picLocks noChangeAspect="1"/>
          </p:cNvPicPr>
          <p:nvPr/>
        </p:nvPicPr>
        <p:blipFill>
          <a:blip r:embed="rId3" cstate="print"/>
          <a:stretch>
            <a:fillRect/>
          </a:stretch>
        </p:blipFill>
        <p:spPr>
          <a:xfrm>
            <a:off x="1295400" y="2895600"/>
            <a:ext cx="1663700" cy="2089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Late Billing Routine</a:t>
            </a:r>
            <a:endParaRPr lang="en-US" dirty="0"/>
          </a:p>
        </p:txBody>
      </p:sp>
      <p:sp>
        <p:nvSpPr>
          <p:cNvPr id="4" name="TextBox 3"/>
          <p:cNvSpPr txBox="1"/>
          <p:nvPr/>
        </p:nvSpPr>
        <p:spPr>
          <a:xfrm>
            <a:off x="381000" y="1371600"/>
            <a:ext cx="8382000" cy="1477328"/>
          </a:xfrm>
          <a:prstGeom prst="rect">
            <a:avLst/>
          </a:prstGeom>
          <a:noFill/>
        </p:spPr>
        <p:txBody>
          <a:bodyPr wrap="square" rtlCol="0">
            <a:spAutoFit/>
          </a:bodyPr>
          <a:lstStyle/>
          <a:p>
            <a:r>
              <a:rPr lang="en-US" dirty="0" smtClean="0"/>
              <a:t>This process brings the school bills up to date with the data in your local machine.  A confusing statement, but the county does not have all the information that you put in the software since the beginning of the year.  Therefore to get the RE and PC duplicates and bills correct for the school we need to match them against the data you’ve collected.  </a:t>
            </a:r>
            <a:endParaRPr lang="en-US" dirty="0"/>
          </a:p>
        </p:txBody>
      </p:sp>
      <p:pic>
        <p:nvPicPr>
          <p:cNvPr id="5" name="Picture 4"/>
          <p:cNvPicPr>
            <a:picLocks noChangeAspect="1"/>
          </p:cNvPicPr>
          <p:nvPr/>
        </p:nvPicPr>
        <p:blipFill>
          <a:blip r:embed="rId2"/>
          <a:stretch>
            <a:fillRect/>
          </a:stretch>
        </p:blipFill>
        <p:spPr>
          <a:xfrm>
            <a:off x="1368669" y="2849972"/>
            <a:ext cx="6406662" cy="3470275"/>
          </a:xfrm>
          <a:prstGeom prst="rect">
            <a:avLst/>
          </a:prstGeom>
        </p:spPr>
      </p:pic>
      <p:cxnSp>
        <p:nvCxnSpPr>
          <p:cNvPr id="7" name="Straight Arrow Connector 6"/>
          <p:cNvCxnSpPr/>
          <p:nvPr/>
        </p:nvCxnSpPr>
        <p:spPr>
          <a:xfrm flipH="1" flipV="1">
            <a:off x="2667000" y="3048000"/>
            <a:ext cx="685800" cy="68580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90600" y="2514600"/>
            <a:ext cx="6477000" cy="4048125"/>
          </a:xfrm>
          <a:prstGeom prst="rect">
            <a:avLst/>
          </a:prstGeom>
          <a:noFill/>
          <a:ln w="9525">
            <a:noFill/>
            <a:miter lim="800000"/>
            <a:headEnd/>
            <a:tailEnd/>
          </a:ln>
        </p:spPr>
      </p:pic>
      <p:sp>
        <p:nvSpPr>
          <p:cNvPr id="5" name="TextBox 4"/>
          <p:cNvSpPr txBox="1"/>
          <p:nvPr/>
        </p:nvSpPr>
        <p:spPr>
          <a:xfrm>
            <a:off x="762000" y="457200"/>
            <a:ext cx="7239000" cy="646331"/>
          </a:xfrm>
          <a:prstGeom prst="rect">
            <a:avLst/>
          </a:prstGeom>
          <a:noFill/>
        </p:spPr>
        <p:txBody>
          <a:bodyPr wrap="square" rtlCol="0">
            <a:spAutoFit/>
          </a:bodyPr>
          <a:lstStyle/>
          <a:p>
            <a:r>
              <a:rPr lang="en-US" sz="3600" dirty="0" smtClean="0"/>
              <a:t>Installing School Data to GSS Software</a:t>
            </a:r>
            <a:endParaRPr lang="en-US" sz="3600" dirty="0"/>
          </a:p>
        </p:txBody>
      </p:sp>
      <p:sp>
        <p:nvSpPr>
          <p:cNvPr id="6" name="TextBox 5"/>
          <p:cNvSpPr txBox="1"/>
          <p:nvPr/>
        </p:nvSpPr>
        <p:spPr>
          <a:xfrm>
            <a:off x="914400" y="1676400"/>
            <a:ext cx="7620000" cy="646331"/>
          </a:xfrm>
          <a:prstGeom prst="rect">
            <a:avLst/>
          </a:prstGeom>
          <a:noFill/>
        </p:spPr>
        <p:txBody>
          <a:bodyPr wrap="square" rtlCol="0">
            <a:spAutoFit/>
          </a:bodyPr>
          <a:lstStyle/>
          <a:p>
            <a:r>
              <a:rPr lang="en-US" dirty="0" smtClean="0"/>
              <a:t>Install the School Data Disk in the Computer, it is set to run up automatically to the screen below.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Billing Routine</a:t>
            </a:r>
            <a:endParaRPr lang="en-US" dirty="0"/>
          </a:p>
        </p:txBody>
      </p:sp>
      <p:sp>
        <p:nvSpPr>
          <p:cNvPr id="7" name="TextBox 6"/>
          <p:cNvSpPr txBox="1"/>
          <p:nvPr/>
        </p:nvSpPr>
        <p:spPr>
          <a:xfrm>
            <a:off x="4724400" y="1447800"/>
            <a:ext cx="3962400" cy="4801314"/>
          </a:xfrm>
          <a:prstGeom prst="rect">
            <a:avLst/>
          </a:prstGeom>
          <a:noFill/>
        </p:spPr>
        <p:txBody>
          <a:bodyPr wrap="square" rtlCol="0">
            <a:spAutoFit/>
          </a:bodyPr>
          <a:lstStyle/>
          <a:p>
            <a:r>
              <a:rPr lang="en-US" dirty="0" smtClean="0"/>
              <a:t>You have several choices to make here.  Your first choice is do you want to use the late billing routine?  Remember if you don’t use it you will have to do all these processes manually! </a:t>
            </a:r>
          </a:p>
          <a:p>
            <a:endParaRPr lang="en-US" dirty="0"/>
          </a:p>
          <a:p>
            <a:r>
              <a:rPr lang="en-US" dirty="0" smtClean="0"/>
              <a:t> Processes and why they are run:</a:t>
            </a:r>
          </a:p>
          <a:p>
            <a:pPr marL="342900" indent="-342900">
              <a:buAutoNum type="arabicPeriod"/>
            </a:pPr>
            <a:r>
              <a:rPr lang="en-US" dirty="0" smtClean="0"/>
              <a:t>Print RE </a:t>
            </a:r>
            <a:r>
              <a:rPr lang="en-US" dirty="0" smtClean="0"/>
              <a:t>exonerations </a:t>
            </a:r>
            <a:r>
              <a:rPr lang="en-US" dirty="0" smtClean="0"/>
              <a:t>– this is done first to show what exonerations you already have in your software.  We call this a baseline report.</a:t>
            </a:r>
          </a:p>
          <a:p>
            <a:pPr marL="342900" indent="-342900">
              <a:buAutoNum type="arabicPeriod"/>
            </a:pPr>
            <a:r>
              <a:rPr lang="en-US" dirty="0" smtClean="0"/>
              <a:t>Calculate RE </a:t>
            </a:r>
            <a:r>
              <a:rPr lang="en-US" dirty="0" smtClean="0"/>
              <a:t>Taxes </a:t>
            </a:r>
            <a:r>
              <a:rPr lang="en-US" dirty="0" smtClean="0"/>
              <a:t>for Added Bills – The county has no way of knowing who you’ve added to the duplicate, this makes sure a school bill is put in place for them.</a:t>
            </a:r>
            <a:endParaRPr lang="en-US" dirty="0"/>
          </a:p>
        </p:txBody>
      </p:sp>
      <p:pic>
        <p:nvPicPr>
          <p:cNvPr id="3" name="Picture 2"/>
          <p:cNvPicPr>
            <a:picLocks noChangeAspect="1"/>
          </p:cNvPicPr>
          <p:nvPr/>
        </p:nvPicPr>
        <p:blipFill>
          <a:blip r:embed="rId2"/>
          <a:stretch>
            <a:fillRect/>
          </a:stretch>
        </p:blipFill>
        <p:spPr>
          <a:xfrm>
            <a:off x="914400" y="1676400"/>
            <a:ext cx="3086100" cy="40195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Billing Routine</a:t>
            </a:r>
            <a:endParaRPr lang="en-US" dirty="0"/>
          </a:p>
        </p:txBody>
      </p:sp>
      <p:sp>
        <p:nvSpPr>
          <p:cNvPr id="4" name="TextBox 3"/>
          <p:cNvSpPr txBox="1"/>
          <p:nvPr/>
        </p:nvSpPr>
        <p:spPr>
          <a:xfrm>
            <a:off x="4724400" y="1676400"/>
            <a:ext cx="4038600" cy="4278094"/>
          </a:xfrm>
          <a:prstGeom prst="rect">
            <a:avLst/>
          </a:prstGeom>
          <a:noFill/>
        </p:spPr>
        <p:txBody>
          <a:bodyPr wrap="square" rtlCol="0">
            <a:spAutoFit/>
          </a:bodyPr>
          <a:lstStyle/>
          <a:p>
            <a:pPr marL="342900" indent="-342900">
              <a:buAutoNum type="arabicPeriod" startAt="3"/>
            </a:pPr>
            <a:r>
              <a:rPr lang="en-US" sz="1600" dirty="0" smtClean="0"/>
              <a:t>Exonerate RE </a:t>
            </a:r>
            <a:r>
              <a:rPr lang="en-US" sz="1600" dirty="0" smtClean="0"/>
              <a:t>Bills </a:t>
            </a:r>
            <a:r>
              <a:rPr lang="en-US" sz="1600" dirty="0" smtClean="0"/>
              <a:t>that Already Have County Amounts Exonerated – This carries over to the School the exoneration.  The school portion of the bill will be set to zero for each bill that has a county amount set to zero!</a:t>
            </a:r>
          </a:p>
          <a:p>
            <a:pPr marL="342900" indent="-342900">
              <a:buAutoNum type="arabicPeriod" startAt="3"/>
            </a:pPr>
            <a:r>
              <a:rPr lang="en-US" sz="1600" dirty="0" smtClean="0"/>
              <a:t>Print RE </a:t>
            </a:r>
            <a:r>
              <a:rPr lang="en-US" sz="1600" dirty="0" smtClean="0"/>
              <a:t>Exonerations </a:t>
            </a:r>
            <a:r>
              <a:rPr lang="en-US" sz="1600" dirty="0" smtClean="0"/>
              <a:t>– Since these are adjustments to the School duplicate you will need to see the adjustments.  This prints them out so you can view them.</a:t>
            </a:r>
          </a:p>
          <a:p>
            <a:pPr marL="342900" indent="-342900">
              <a:buAutoNum type="arabicPeriod" startAt="3"/>
            </a:pPr>
            <a:r>
              <a:rPr lang="en-US" sz="1600" dirty="0" smtClean="0"/>
              <a:t>Print RE </a:t>
            </a:r>
            <a:r>
              <a:rPr lang="en-US" sz="1600" dirty="0" smtClean="0"/>
              <a:t>Tax </a:t>
            </a:r>
            <a:r>
              <a:rPr lang="en-US" sz="1600" dirty="0" smtClean="0"/>
              <a:t>Bills with Address Changes – Although we update RE addresses from your input we only do it for same owner situations.  This will update data to what you have in your data.  Since we don’t update Per Capita during the year this will change it considerably.</a:t>
            </a:r>
            <a:endParaRPr lang="en-US" sz="1600" dirty="0"/>
          </a:p>
        </p:txBody>
      </p:sp>
      <p:pic>
        <p:nvPicPr>
          <p:cNvPr id="5" name="Picture 4"/>
          <p:cNvPicPr>
            <a:picLocks noChangeAspect="1"/>
          </p:cNvPicPr>
          <p:nvPr/>
        </p:nvPicPr>
        <p:blipFill>
          <a:blip r:embed="rId2"/>
          <a:stretch>
            <a:fillRect/>
          </a:stretch>
        </p:blipFill>
        <p:spPr>
          <a:xfrm>
            <a:off x="914400" y="1659699"/>
            <a:ext cx="3086100" cy="40195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da.wav">
            <a:hlinkClick r:id="" action="ppaction://media"/>
          </p:cNvPr>
          <p:cNvPicPr>
            <a:picLocks noRot="1" noChangeAspect="1"/>
          </p:cNvPicPr>
          <p:nvPr>
            <a:audioFile r:link="rId1"/>
          </p:nvPr>
        </p:nvPicPr>
        <p:blipFill>
          <a:blip r:embed="rId3" cstate="print"/>
          <a:stretch>
            <a:fillRect/>
          </a:stretch>
        </p:blipFill>
        <p:spPr>
          <a:xfrm>
            <a:off x="2971800" y="5562600"/>
            <a:ext cx="244475" cy="244475"/>
          </a:xfrm>
          <a:prstGeom prst="rect">
            <a:avLst/>
          </a:prstGeom>
        </p:spPr>
      </p:pic>
      <p:sp>
        <p:nvSpPr>
          <p:cNvPr id="2" name="Title 1"/>
          <p:cNvSpPr>
            <a:spLocks noGrp="1"/>
          </p:cNvSpPr>
          <p:nvPr>
            <p:ph type="title"/>
          </p:nvPr>
        </p:nvSpPr>
        <p:spPr/>
        <p:txBody>
          <a:bodyPr/>
          <a:lstStyle/>
          <a:p>
            <a:r>
              <a:rPr lang="en-US" dirty="0" smtClean="0"/>
              <a:t>Late Billing Routine</a:t>
            </a:r>
            <a:endParaRPr lang="en-US" dirty="0"/>
          </a:p>
        </p:txBody>
      </p:sp>
      <p:sp>
        <p:nvSpPr>
          <p:cNvPr id="4" name="TextBox 3"/>
          <p:cNvSpPr txBox="1"/>
          <p:nvPr/>
        </p:nvSpPr>
        <p:spPr>
          <a:xfrm>
            <a:off x="4648200" y="1752600"/>
            <a:ext cx="4191000" cy="4247317"/>
          </a:xfrm>
          <a:prstGeom prst="rect">
            <a:avLst/>
          </a:prstGeom>
          <a:noFill/>
        </p:spPr>
        <p:txBody>
          <a:bodyPr wrap="square" rtlCol="0">
            <a:spAutoFit/>
          </a:bodyPr>
          <a:lstStyle/>
          <a:p>
            <a:pPr marL="342900" indent="-342900"/>
            <a:r>
              <a:rPr lang="en-US" dirty="0" smtClean="0"/>
              <a:t>6.   Print RE </a:t>
            </a:r>
            <a:r>
              <a:rPr lang="en-US" dirty="0" smtClean="0"/>
              <a:t>Tax </a:t>
            </a:r>
            <a:r>
              <a:rPr lang="en-US" dirty="0" smtClean="0"/>
              <a:t>Bills with Address Changes – Although we update RE addresses from your input during the year we only do it for same owner situations.  This will update data to what you have in your data.  Since we don’t update Per Capita during the year this will change it considerably.</a:t>
            </a:r>
          </a:p>
          <a:p>
            <a:pPr marL="342900" indent="-342900">
              <a:buAutoNum type="arabicPeriod" startAt="5"/>
            </a:pPr>
            <a:endParaRPr lang="en-US" dirty="0"/>
          </a:p>
          <a:p>
            <a:pPr marL="342900" indent="-342900"/>
            <a:r>
              <a:rPr lang="en-US" dirty="0" smtClean="0"/>
              <a:t>Warning – If you selected all the printing selections you have </a:t>
            </a:r>
            <a:r>
              <a:rPr lang="en-US" dirty="0" smtClean="0"/>
              <a:t>3 </a:t>
            </a:r>
            <a:r>
              <a:rPr lang="en-US" dirty="0" smtClean="0"/>
              <a:t>print jobs about to start.  Make sure you have paper in your printer and a good ink cartridge before hitting the “Run Routines” button</a:t>
            </a:r>
            <a:endParaRPr lang="en-US" dirty="0"/>
          </a:p>
        </p:txBody>
      </p:sp>
      <p:pic>
        <p:nvPicPr>
          <p:cNvPr id="7" name="Picture 6"/>
          <p:cNvPicPr>
            <a:picLocks noChangeAspect="1"/>
          </p:cNvPicPr>
          <p:nvPr/>
        </p:nvPicPr>
        <p:blipFill>
          <a:blip r:embed="rId4"/>
          <a:stretch>
            <a:fillRect/>
          </a:stretch>
        </p:blipFill>
        <p:spPr>
          <a:xfrm>
            <a:off x="874712" y="1979454"/>
            <a:ext cx="3057525" cy="401002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Late Billing Routine</a:t>
            </a:r>
            <a:endParaRPr lang="en-US" dirty="0"/>
          </a:p>
        </p:txBody>
      </p:sp>
      <p:sp>
        <p:nvSpPr>
          <p:cNvPr id="3" name="TextBox 2"/>
          <p:cNvSpPr txBox="1"/>
          <p:nvPr/>
        </p:nvSpPr>
        <p:spPr>
          <a:xfrm>
            <a:off x="533400" y="762000"/>
            <a:ext cx="8001000" cy="1754326"/>
          </a:xfrm>
          <a:prstGeom prst="rect">
            <a:avLst/>
          </a:prstGeom>
          <a:noFill/>
        </p:spPr>
        <p:txBody>
          <a:bodyPr wrap="square" rtlCol="0">
            <a:spAutoFit/>
          </a:bodyPr>
          <a:lstStyle/>
          <a:p>
            <a:r>
              <a:rPr lang="en-US" dirty="0" smtClean="0"/>
              <a:t>Although this step is not included in the Late Billing Routine it is the final step to finish bringing your school bills up to date.  You will need to print your school portion of the added bills.  Go to Reports print Tax Bills for </a:t>
            </a:r>
            <a:r>
              <a:rPr lang="en-US" dirty="0" smtClean="0"/>
              <a:t>RE (</a:t>
            </a:r>
            <a:r>
              <a:rPr lang="en-US" dirty="0" smtClean="0"/>
              <a:t>if you have any added for RE).  Where the “Start Bill #” is at enter A0001 and then in “# of Mailers” enter a number higher than the number of added bills.  When done you will need to add these bills to your mailing!</a:t>
            </a:r>
            <a:endParaRPr lang="en-US" dirty="0"/>
          </a:p>
        </p:txBody>
      </p:sp>
      <p:pic>
        <p:nvPicPr>
          <p:cNvPr id="4" name="Picture 3"/>
          <p:cNvPicPr>
            <a:picLocks noChangeAspect="1"/>
          </p:cNvPicPr>
          <p:nvPr/>
        </p:nvPicPr>
        <p:blipFill>
          <a:blip r:embed="rId2"/>
          <a:stretch>
            <a:fillRect/>
          </a:stretch>
        </p:blipFill>
        <p:spPr>
          <a:xfrm>
            <a:off x="2362200" y="2667000"/>
            <a:ext cx="3067050" cy="36957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Late Billing Routine</a:t>
            </a:r>
            <a:endParaRPr lang="en-US" dirty="0"/>
          </a:p>
        </p:txBody>
      </p:sp>
      <p:sp>
        <p:nvSpPr>
          <p:cNvPr id="3" name="TextBox 2"/>
          <p:cNvSpPr txBox="1"/>
          <p:nvPr/>
        </p:nvSpPr>
        <p:spPr>
          <a:xfrm>
            <a:off x="304800" y="1143000"/>
            <a:ext cx="8077200" cy="5355312"/>
          </a:xfrm>
          <a:prstGeom prst="rect">
            <a:avLst/>
          </a:prstGeom>
          <a:noFill/>
        </p:spPr>
        <p:txBody>
          <a:bodyPr wrap="square" rtlCol="0">
            <a:spAutoFit/>
          </a:bodyPr>
          <a:lstStyle/>
          <a:p>
            <a:pPr algn="ctr"/>
            <a:r>
              <a:rPr lang="en-US" dirty="0" smtClean="0"/>
              <a:t>Do I have to eat the whole enchilada?</a:t>
            </a:r>
          </a:p>
          <a:p>
            <a:pPr algn="ctr"/>
            <a:endParaRPr lang="en-US" dirty="0" smtClean="0"/>
          </a:p>
          <a:p>
            <a:pPr algn="ctr"/>
            <a:endParaRPr lang="en-US" dirty="0" smtClean="0"/>
          </a:p>
          <a:p>
            <a:pPr algn="ctr"/>
            <a:endParaRPr lang="en-US" dirty="0" smtClean="0"/>
          </a:p>
          <a:p>
            <a:pPr algn="ctr"/>
            <a:r>
              <a:rPr lang="en-US" dirty="0" smtClean="0"/>
              <a:t>NO!</a:t>
            </a:r>
          </a:p>
          <a:p>
            <a:endParaRPr lang="en-US" dirty="0" smtClean="0"/>
          </a:p>
          <a:p>
            <a:endParaRPr lang="en-US" dirty="0" smtClean="0"/>
          </a:p>
          <a:p>
            <a:endParaRPr lang="en-US" dirty="0" smtClean="0"/>
          </a:p>
          <a:p>
            <a:endParaRPr lang="en-US" dirty="0"/>
          </a:p>
          <a:p>
            <a:pPr marL="342900" indent="-342900">
              <a:buAutoNum type="arabicPeriod"/>
            </a:pPr>
            <a:r>
              <a:rPr lang="en-US" dirty="0" smtClean="0"/>
              <a:t>Choose the things that you want the system to do for you! </a:t>
            </a:r>
          </a:p>
          <a:p>
            <a:pPr marL="342900" indent="-342900">
              <a:buAutoNum type="arabicPeriod"/>
            </a:pPr>
            <a:r>
              <a:rPr lang="en-US" dirty="0" smtClean="0"/>
              <a:t>This process is designed to save you time! </a:t>
            </a:r>
          </a:p>
          <a:p>
            <a:pPr marL="342900" indent="-342900">
              <a:buAutoNum type="arabicPeriod"/>
            </a:pPr>
            <a:r>
              <a:rPr lang="en-US" dirty="0" smtClean="0"/>
              <a:t>You can also run a few processes one day and save others for later, but all processes must be complete either by the system or manually before the school bills go out!</a:t>
            </a:r>
          </a:p>
          <a:p>
            <a:endParaRPr lang="en-US" dirty="0"/>
          </a:p>
          <a:p>
            <a:r>
              <a:rPr lang="en-US" dirty="0" smtClean="0"/>
              <a:t>NOTE:   There are times when you might not want the system to perform exonerations.  A hypothetical example would be LERTA’s that are for County and Township but not school.  In that case you would not want the exoneration to carry over so you would not select the options to exonerate school bills.</a:t>
            </a:r>
            <a:endParaRPr lang="en-US" dirty="0"/>
          </a:p>
        </p:txBody>
      </p:sp>
      <p:pic>
        <p:nvPicPr>
          <p:cNvPr id="12290" name="Picture 2" descr="http://digitalweddingpro.com/images/enchiladatemp.jpg"/>
          <p:cNvPicPr>
            <a:picLocks noChangeAspect="1" noChangeArrowheads="1"/>
          </p:cNvPicPr>
          <p:nvPr/>
        </p:nvPicPr>
        <p:blipFill>
          <a:blip r:embed="rId2" cstate="print"/>
          <a:srcRect/>
          <a:stretch>
            <a:fillRect/>
          </a:stretch>
        </p:blipFill>
        <p:spPr bwMode="auto">
          <a:xfrm>
            <a:off x="3276600" y="1524000"/>
            <a:ext cx="2286243" cy="1788986"/>
          </a:xfrm>
          <a:prstGeom prst="rect">
            <a:avLst/>
          </a:prstGeom>
          <a:noFill/>
        </p:spPr>
      </p:pic>
      <p:pic>
        <p:nvPicPr>
          <p:cNvPr id="1026" name="Picture 2" descr="C:\Users\tkelley.COURTNET\Desktop\pacman.gif"/>
          <p:cNvPicPr>
            <a:picLocks noChangeAspect="1" noChangeArrowheads="1" noCrop="1"/>
          </p:cNvPicPr>
          <p:nvPr/>
        </p:nvPicPr>
        <p:blipFill>
          <a:blip r:embed="rId3" cstate="print"/>
          <a:srcRect/>
          <a:stretch>
            <a:fillRect/>
          </a:stretch>
        </p:blipFill>
        <p:spPr bwMode="auto">
          <a:xfrm>
            <a:off x="7696200" y="1524000"/>
            <a:ext cx="1019175" cy="676275"/>
          </a:xfrm>
          <a:prstGeom prst="rect">
            <a:avLst/>
          </a:prstGeom>
          <a:noFill/>
        </p:spPr>
      </p:pic>
      <p:pic>
        <p:nvPicPr>
          <p:cNvPr id="1027" name="Picture 3" descr="C:\Users\tkelley.COURTNET\Desktop\pacman.gif"/>
          <p:cNvPicPr>
            <a:picLocks noChangeAspect="1" noChangeArrowheads="1" noCrop="1"/>
          </p:cNvPicPr>
          <p:nvPr/>
        </p:nvPicPr>
        <p:blipFill>
          <a:blip r:embed="rId3" cstate="print"/>
          <a:srcRect/>
          <a:stretch>
            <a:fillRect/>
          </a:stretch>
        </p:blipFill>
        <p:spPr bwMode="auto">
          <a:xfrm>
            <a:off x="7696200" y="2133600"/>
            <a:ext cx="1019175" cy="676275"/>
          </a:xfrm>
          <a:prstGeom prst="rect">
            <a:avLst/>
          </a:prstGeom>
          <a:noFill/>
        </p:spPr>
      </p:pic>
      <p:pic>
        <p:nvPicPr>
          <p:cNvPr id="1028" name="Picture 4" descr="C:\Users\tkelley.COURTNET\Desktop\pacman.gif"/>
          <p:cNvPicPr>
            <a:picLocks noChangeAspect="1" noChangeArrowheads="1" noCrop="1"/>
          </p:cNvPicPr>
          <p:nvPr/>
        </p:nvPicPr>
        <p:blipFill>
          <a:blip r:embed="rId3" cstate="print"/>
          <a:srcRect/>
          <a:stretch>
            <a:fillRect/>
          </a:stretch>
        </p:blipFill>
        <p:spPr bwMode="auto">
          <a:xfrm>
            <a:off x="7696200" y="2667000"/>
            <a:ext cx="1019175" cy="6762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afterEffect">
                                  <p:stCondLst>
                                    <p:cond delay="2200"/>
                                  </p:stCondLst>
                                  <p:childTnLst>
                                    <p:animEffect transition="out" filter="wipe(right)">
                                      <p:cBhvr>
                                        <p:cTn id="6" dur="1500"/>
                                        <p:tgtEl>
                                          <p:spTgt spid="12290"/>
                                        </p:tgtEl>
                                      </p:cBhvr>
                                    </p:animEffect>
                                    <p:set>
                                      <p:cBhvr>
                                        <p:cTn id="7" dur="1" fill="hold">
                                          <p:stCondLst>
                                            <p:cond delay="1499"/>
                                          </p:stCondLst>
                                        </p:cTn>
                                        <p:tgtEl>
                                          <p:spTgt spid="12290"/>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par>
                                <p:cTn id="10" presetID="35" presetClass="path" presetSubtype="0" accel="50000" decel="50000" fill="hold" nodeType="withEffect">
                                  <p:stCondLst>
                                    <p:cond delay="0"/>
                                  </p:stCondLst>
                                  <p:childTnLst>
                                    <p:animMotion origin="layout" path="M 8.33333E-7 2.22222E-6 L -0.6474 -0.00486 " pathEditMode="relative" rAng="0" ptsTypes="AA">
                                      <p:cBhvr>
                                        <p:cTn id="11" dur="5000" fill="hold"/>
                                        <p:tgtEl>
                                          <p:spTgt spid="1026"/>
                                        </p:tgtEl>
                                        <p:attrNameLst>
                                          <p:attrName>ppt_x</p:attrName>
                                          <p:attrName>ppt_y</p:attrName>
                                        </p:attrNameLst>
                                      </p:cBhvr>
                                      <p:rCtr x="-32400" y="-300"/>
                                    </p:animMotion>
                                  </p:childTnLst>
                                </p:cTn>
                              </p:par>
                              <p:par>
                                <p:cTn id="12" presetID="1" presetClass="entr" presetSubtype="0" fill="hold" nodeType="withEffect">
                                  <p:stCondLst>
                                    <p:cond delay="0"/>
                                  </p:stCondLst>
                                  <p:childTnLst>
                                    <p:set>
                                      <p:cBhvr>
                                        <p:cTn id="13" dur="1" fill="hold">
                                          <p:stCondLst>
                                            <p:cond delay="0"/>
                                          </p:stCondLst>
                                        </p:cTn>
                                        <p:tgtEl>
                                          <p:spTgt spid="1027"/>
                                        </p:tgtEl>
                                        <p:attrNameLst>
                                          <p:attrName>style.visibility</p:attrName>
                                        </p:attrNameLst>
                                      </p:cBhvr>
                                      <p:to>
                                        <p:strVal val="visible"/>
                                      </p:to>
                                    </p:set>
                                  </p:childTnLst>
                                </p:cTn>
                              </p:par>
                              <p:par>
                                <p:cTn id="14" presetID="35" presetClass="path" presetSubtype="0" accel="50000" decel="50000" fill="hold" nodeType="withEffect">
                                  <p:stCondLst>
                                    <p:cond delay="0"/>
                                  </p:stCondLst>
                                  <p:childTnLst>
                                    <p:animMotion origin="layout" path="M 8.33333E-7 3.33333E-6 L -0.6474 -0.00486 " pathEditMode="relative" rAng="0" ptsTypes="AA">
                                      <p:cBhvr>
                                        <p:cTn id="15" dur="5000" fill="hold"/>
                                        <p:tgtEl>
                                          <p:spTgt spid="1027"/>
                                        </p:tgtEl>
                                        <p:attrNameLst>
                                          <p:attrName>ppt_x</p:attrName>
                                          <p:attrName>ppt_y</p:attrName>
                                        </p:attrNameLst>
                                      </p:cBhvr>
                                      <p:rCtr x="-32400" y="-300"/>
                                    </p:animMotion>
                                  </p:childTnLst>
                                </p:cTn>
                              </p:par>
                              <p:par>
                                <p:cTn id="16" presetID="1"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par>
                                <p:cTn id="18" presetID="35" presetClass="path" presetSubtype="0" accel="50000" decel="50000" fill="hold" nodeType="withEffect">
                                  <p:stCondLst>
                                    <p:cond delay="0"/>
                                  </p:stCondLst>
                                  <p:childTnLst>
                                    <p:animMotion origin="layout" path="M 8.33333E-7 -4.44444E-6 L -0.6474 -0.00486 " pathEditMode="relative" rAng="0" ptsTypes="AA">
                                      <p:cBhvr>
                                        <p:cTn id="19" dur="5000" fill="hold"/>
                                        <p:tgtEl>
                                          <p:spTgt spid="1028"/>
                                        </p:tgtEl>
                                        <p:attrNameLst>
                                          <p:attrName>ppt_x</p:attrName>
                                          <p:attrName>ppt_y</p:attrName>
                                        </p:attrNameLst>
                                      </p:cBhvr>
                                      <p:rCtr x="-32400" y="-300"/>
                                    </p:animMotion>
                                  </p:childTnLst>
                                </p:cTn>
                              </p:par>
                            </p:childTnLst>
                          </p:cTn>
                        </p:par>
                        <p:par>
                          <p:cTn id="20" fill="hold">
                            <p:stCondLst>
                              <p:cond delay="5000"/>
                            </p:stCondLst>
                            <p:childTnLst>
                              <p:par>
                                <p:cTn id="21" presetID="2" presetClass="exit" presetSubtype="4" fill="hold" nodeType="afterEffect">
                                  <p:stCondLst>
                                    <p:cond delay="0"/>
                                  </p:stCondLst>
                                  <p:childTnLst>
                                    <p:anim calcmode="lin" valueType="num">
                                      <p:cBhvr additive="base">
                                        <p:cTn id="22" dur="500"/>
                                        <p:tgtEl>
                                          <p:spTgt spid="1026"/>
                                        </p:tgtEl>
                                        <p:attrNameLst>
                                          <p:attrName>ppt_x</p:attrName>
                                        </p:attrNameLst>
                                      </p:cBhvr>
                                      <p:tavLst>
                                        <p:tav tm="0">
                                          <p:val>
                                            <p:strVal val="ppt_x"/>
                                          </p:val>
                                        </p:tav>
                                        <p:tav tm="100000">
                                          <p:val>
                                            <p:strVal val="ppt_x"/>
                                          </p:val>
                                        </p:tav>
                                      </p:tavLst>
                                    </p:anim>
                                    <p:anim calcmode="lin" valueType="num">
                                      <p:cBhvr additive="base">
                                        <p:cTn id="23" dur="500"/>
                                        <p:tgtEl>
                                          <p:spTgt spid="1026"/>
                                        </p:tgtEl>
                                        <p:attrNameLst>
                                          <p:attrName>ppt_y</p:attrName>
                                        </p:attrNameLst>
                                      </p:cBhvr>
                                      <p:tavLst>
                                        <p:tav tm="0">
                                          <p:val>
                                            <p:strVal val="ppt_y"/>
                                          </p:val>
                                        </p:tav>
                                        <p:tav tm="100000">
                                          <p:val>
                                            <p:strVal val="1+ppt_h/2"/>
                                          </p:val>
                                        </p:tav>
                                      </p:tavLst>
                                    </p:anim>
                                    <p:set>
                                      <p:cBhvr>
                                        <p:cTn id="24" dur="1" fill="hold">
                                          <p:stCondLst>
                                            <p:cond delay="499"/>
                                          </p:stCondLst>
                                        </p:cTn>
                                        <p:tgtEl>
                                          <p:spTgt spid="1026"/>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027"/>
                                        </p:tgtEl>
                                        <p:attrNameLst>
                                          <p:attrName>ppt_x</p:attrName>
                                        </p:attrNameLst>
                                      </p:cBhvr>
                                      <p:tavLst>
                                        <p:tav tm="0">
                                          <p:val>
                                            <p:strVal val="ppt_x"/>
                                          </p:val>
                                        </p:tav>
                                        <p:tav tm="100000">
                                          <p:val>
                                            <p:strVal val="ppt_x"/>
                                          </p:val>
                                        </p:tav>
                                      </p:tavLst>
                                    </p:anim>
                                    <p:anim calcmode="lin" valueType="num">
                                      <p:cBhvr additive="base">
                                        <p:cTn id="27" dur="500"/>
                                        <p:tgtEl>
                                          <p:spTgt spid="1027"/>
                                        </p:tgtEl>
                                        <p:attrNameLst>
                                          <p:attrName>ppt_y</p:attrName>
                                        </p:attrNameLst>
                                      </p:cBhvr>
                                      <p:tavLst>
                                        <p:tav tm="0">
                                          <p:val>
                                            <p:strVal val="ppt_y"/>
                                          </p:val>
                                        </p:tav>
                                        <p:tav tm="100000">
                                          <p:val>
                                            <p:strVal val="1+ppt_h/2"/>
                                          </p:val>
                                        </p:tav>
                                      </p:tavLst>
                                    </p:anim>
                                    <p:set>
                                      <p:cBhvr>
                                        <p:cTn id="28" dur="1" fill="hold">
                                          <p:stCondLst>
                                            <p:cond delay="499"/>
                                          </p:stCondLst>
                                        </p:cTn>
                                        <p:tgtEl>
                                          <p:spTgt spid="1027"/>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1028"/>
                                        </p:tgtEl>
                                        <p:attrNameLst>
                                          <p:attrName>ppt_x</p:attrName>
                                        </p:attrNameLst>
                                      </p:cBhvr>
                                      <p:tavLst>
                                        <p:tav tm="0">
                                          <p:val>
                                            <p:strVal val="ppt_x"/>
                                          </p:val>
                                        </p:tav>
                                        <p:tav tm="100000">
                                          <p:val>
                                            <p:strVal val="ppt_x"/>
                                          </p:val>
                                        </p:tav>
                                      </p:tavLst>
                                    </p:anim>
                                    <p:anim calcmode="lin" valueType="num">
                                      <p:cBhvr additive="base">
                                        <p:cTn id="31" dur="500"/>
                                        <p:tgtEl>
                                          <p:spTgt spid="1028"/>
                                        </p:tgtEl>
                                        <p:attrNameLst>
                                          <p:attrName>ppt_y</p:attrName>
                                        </p:attrNameLst>
                                      </p:cBhvr>
                                      <p:tavLst>
                                        <p:tav tm="0">
                                          <p:val>
                                            <p:strVal val="ppt_y"/>
                                          </p:val>
                                        </p:tav>
                                        <p:tav tm="100000">
                                          <p:val>
                                            <p:strVal val="1+ppt_h/2"/>
                                          </p:val>
                                        </p:tav>
                                      </p:tavLst>
                                    </p:anim>
                                    <p:set>
                                      <p:cBhvr>
                                        <p:cTn id="32"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Books and Bills</a:t>
            </a:r>
            <a:endParaRPr lang="en-US" dirty="0"/>
          </a:p>
        </p:txBody>
      </p:sp>
      <p:sp>
        <p:nvSpPr>
          <p:cNvPr id="3" name="TextBox 2"/>
          <p:cNvSpPr txBox="1"/>
          <p:nvPr/>
        </p:nvSpPr>
        <p:spPr>
          <a:xfrm>
            <a:off x="914400" y="1447800"/>
            <a:ext cx="7620000" cy="4524315"/>
          </a:xfrm>
          <a:prstGeom prst="rect">
            <a:avLst/>
          </a:prstGeom>
          <a:noFill/>
        </p:spPr>
        <p:txBody>
          <a:bodyPr wrap="square" rtlCol="0">
            <a:spAutoFit/>
          </a:bodyPr>
          <a:lstStyle/>
          <a:p>
            <a:r>
              <a:rPr lang="en-US" dirty="0" smtClean="0"/>
              <a:t>No matter where you receive your books and bills from (County or School) you should do the following:</a:t>
            </a:r>
          </a:p>
          <a:p>
            <a:endParaRPr lang="en-US" dirty="0" smtClean="0"/>
          </a:p>
          <a:p>
            <a:pPr marL="342900" indent="-342900">
              <a:buAutoNum type="arabicPeriod"/>
            </a:pPr>
            <a:r>
              <a:rPr lang="en-US" dirty="0" smtClean="0"/>
              <a:t>Inventory – When I inventory a shipment from the printer I’m only verifying that I received the correct number of boxes and that all the duplicates are present.  </a:t>
            </a:r>
            <a:r>
              <a:rPr lang="en-US" b="1" u="sng" dirty="0" smtClean="0"/>
              <a:t>We do not inventory the RE and PC bills </a:t>
            </a:r>
            <a:r>
              <a:rPr lang="en-US" dirty="0" smtClean="0"/>
              <a:t>to ensure they were all printed!   </a:t>
            </a:r>
            <a:r>
              <a:rPr lang="en-US" b="1" u="sng" dirty="0" smtClean="0"/>
              <a:t>So you should check your duplicate and verify that you received all your RE and PC bills!</a:t>
            </a:r>
          </a:p>
          <a:p>
            <a:pPr marL="342900" indent="-342900">
              <a:buAutoNum type="arabicPeriod"/>
            </a:pPr>
            <a:r>
              <a:rPr lang="en-US" dirty="0" smtClean="0"/>
              <a:t>Missing bills – our vendor uses high speed printing systems.  As good as they are there is the possibility that some bills may be missing.  If you find any missing please contact me for County/Township  and this year School.  I will get them printed and drop shipped to your home.  If time is too short for a 3 to 4 day turn around come to the Courthouse and I will print them on plain white paper for you.  </a:t>
            </a:r>
          </a:p>
          <a:p>
            <a:pPr marL="342900" indent="-342900">
              <a:buAutoNum type="arabicPeriod"/>
            </a:pPr>
            <a:r>
              <a:rPr lang="en-US" dirty="0" smtClean="0"/>
              <a:t>Check duplicate totals – Verify against the Summary Report in the software to ensure the figures are the same.  If not call me as soon as possible!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457200" y="2743200"/>
            <a:ext cx="6339840" cy="3962400"/>
          </a:xfrm>
          <a:prstGeom prst="rect">
            <a:avLst/>
          </a:prstGeom>
          <a:noFill/>
          <a:ln w="9525">
            <a:noFill/>
            <a:miter lim="800000"/>
            <a:headEnd/>
            <a:tailEnd/>
          </a:ln>
        </p:spPr>
      </p:pic>
      <p:sp>
        <p:nvSpPr>
          <p:cNvPr id="4" name="TextBox 3"/>
          <p:cNvSpPr txBox="1"/>
          <p:nvPr/>
        </p:nvSpPr>
        <p:spPr>
          <a:xfrm>
            <a:off x="304800" y="1447800"/>
            <a:ext cx="8229600" cy="1200329"/>
          </a:xfrm>
          <a:prstGeom prst="rect">
            <a:avLst/>
          </a:prstGeom>
          <a:noFill/>
          <a:ln>
            <a:noFill/>
          </a:ln>
        </p:spPr>
        <p:txBody>
          <a:bodyPr wrap="square" rtlCol="0">
            <a:spAutoFit/>
          </a:bodyPr>
          <a:lstStyle/>
          <a:p>
            <a:r>
              <a:rPr lang="en-US" dirty="0" smtClean="0"/>
              <a:t>OK, where do I take in School Dollars?</a:t>
            </a:r>
          </a:p>
          <a:p>
            <a:endParaRPr lang="en-US" dirty="0" smtClean="0"/>
          </a:p>
          <a:p>
            <a:endParaRPr lang="en-US" dirty="0"/>
          </a:p>
          <a:p>
            <a:r>
              <a:rPr lang="en-US" dirty="0" smtClean="0"/>
              <a:t>The highlighted area shows fields added when school data is loaded.  </a:t>
            </a:r>
          </a:p>
        </p:txBody>
      </p:sp>
      <p:sp>
        <p:nvSpPr>
          <p:cNvPr id="5" name="Freeform 4"/>
          <p:cNvSpPr/>
          <p:nvPr/>
        </p:nvSpPr>
        <p:spPr>
          <a:xfrm>
            <a:off x="3606229" y="4171308"/>
            <a:ext cx="2014186" cy="1387011"/>
          </a:xfrm>
          <a:custGeom>
            <a:avLst/>
            <a:gdLst>
              <a:gd name="connsiteX0" fmla="*/ 832207 w 2014186"/>
              <a:gd name="connsiteY0" fmla="*/ 61645 h 1387011"/>
              <a:gd name="connsiteX1" fmla="*/ 832207 w 2014186"/>
              <a:gd name="connsiteY1" fmla="*/ 61645 h 1387011"/>
              <a:gd name="connsiteX2" fmla="*/ 842481 w 2014186"/>
              <a:gd name="connsiteY2" fmla="*/ 154112 h 1387011"/>
              <a:gd name="connsiteX3" fmla="*/ 852755 w 2014186"/>
              <a:gd name="connsiteY3" fmla="*/ 184935 h 1387011"/>
              <a:gd name="connsiteX4" fmla="*/ 842481 w 2014186"/>
              <a:gd name="connsiteY4" fmla="*/ 359595 h 1387011"/>
              <a:gd name="connsiteX5" fmla="*/ 832207 w 2014186"/>
              <a:gd name="connsiteY5" fmla="*/ 421240 h 1387011"/>
              <a:gd name="connsiteX6" fmla="*/ 821933 w 2014186"/>
              <a:gd name="connsiteY6" fmla="*/ 452063 h 1387011"/>
              <a:gd name="connsiteX7" fmla="*/ 698643 w 2014186"/>
              <a:gd name="connsiteY7" fmla="*/ 513708 h 1387011"/>
              <a:gd name="connsiteX8" fmla="*/ 667820 w 2014186"/>
              <a:gd name="connsiteY8" fmla="*/ 523982 h 1387011"/>
              <a:gd name="connsiteX9" fmla="*/ 595901 w 2014186"/>
              <a:gd name="connsiteY9" fmla="*/ 513708 h 1387011"/>
              <a:gd name="connsiteX10" fmla="*/ 534256 w 2014186"/>
              <a:gd name="connsiteY10" fmla="*/ 493159 h 1387011"/>
              <a:gd name="connsiteX11" fmla="*/ 503434 w 2014186"/>
              <a:gd name="connsiteY11" fmla="*/ 482885 h 1387011"/>
              <a:gd name="connsiteX12" fmla="*/ 205483 w 2014186"/>
              <a:gd name="connsiteY12" fmla="*/ 472611 h 1387011"/>
              <a:gd name="connsiteX13" fmla="*/ 82193 w 2014186"/>
              <a:gd name="connsiteY13" fmla="*/ 503434 h 1387011"/>
              <a:gd name="connsiteX14" fmla="*/ 61645 w 2014186"/>
              <a:gd name="connsiteY14" fmla="*/ 534256 h 1387011"/>
              <a:gd name="connsiteX15" fmla="*/ 41097 w 2014186"/>
              <a:gd name="connsiteY15" fmla="*/ 595901 h 1387011"/>
              <a:gd name="connsiteX16" fmla="*/ 20549 w 2014186"/>
              <a:gd name="connsiteY16" fmla="*/ 667820 h 1387011"/>
              <a:gd name="connsiteX17" fmla="*/ 10274 w 2014186"/>
              <a:gd name="connsiteY17" fmla="*/ 729465 h 1387011"/>
              <a:gd name="connsiteX18" fmla="*/ 0 w 2014186"/>
              <a:gd name="connsiteY18" fmla="*/ 780836 h 1387011"/>
              <a:gd name="connsiteX19" fmla="*/ 20549 w 2014186"/>
              <a:gd name="connsiteY19" fmla="*/ 945222 h 1387011"/>
              <a:gd name="connsiteX20" fmla="*/ 30823 w 2014186"/>
              <a:gd name="connsiteY20" fmla="*/ 976045 h 1387011"/>
              <a:gd name="connsiteX21" fmla="*/ 51371 w 2014186"/>
              <a:gd name="connsiteY21" fmla="*/ 1006867 h 1387011"/>
              <a:gd name="connsiteX22" fmla="*/ 71919 w 2014186"/>
              <a:gd name="connsiteY22" fmla="*/ 1119883 h 1387011"/>
              <a:gd name="connsiteX23" fmla="*/ 92468 w 2014186"/>
              <a:gd name="connsiteY23" fmla="*/ 1181528 h 1387011"/>
              <a:gd name="connsiteX24" fmla="*/ 102742 w 2014186"/>
              <a:gd name="connsiteY24" fmla="*/ 1212350 h 1387011"/>
              <a:gd name="connsiteX25" fmla="*/ 123290 w 2014186"/>
              <a:gd name="connsiteY25" fmla="*/ 1232899 h 1387011"/>
              <a:gd name="connsiteX26" fmla="*/ 143838 w 2014186"/>
              <a:gd name="connsiteY26" fmla="*/ 1263721 h 1387011"/>
              <a:gd name="connsiteX27" fmla="*/ 174661 w 2014186"/>
              <a:gd name="connsiteY27" fmla="*/ 1284270 h 1387011"/>
              <a:gd name="connsiteX28" fmla="*/ 246580 w 2014186"/>
              <a:gd name="connsiteY28" fmla="*/ 1315092 h 1387011"/>
              <a:gd name="connsiteX29" fmla="*/ 287677 w 2014186"/>
              <a:gd name="connsiteY29" fmla="*/ 1325366 h 1387011"/>
              <a:gd name="connsiteX30" fmla="*/ 359596 w 2014186"/>
              <a:gd name="connsiteY30" fmla="*/ 1345914 h 1387011"/>
              <a:gd name="connsiteX31" fmla="*/ 523982 w 2014186"/>
              <a:gd name="connsiteY31" fmla="*/ 1366463 h 1387011"/>
              <a:gd name="connsiteX32" fmla="*/ 585627 w 2014186"/>
              <a:gd name="connsiteY32" fmla="*/ 1376737 h 1387011"/>
              <a:gd name="connsiteX33" fmla="*/ 688369 w 2014186"/>
              <a:gd name="connsiteY33" fmla="*/ 1387011 h 1387011"/>
              <a:gd name="connsiteX34" fmla="*/ 1160980 w 2014186"/>
              <a:gd name="connsiteY34" fmla="*/ 1376737 h 1387011"/>
              <a:gd name="connsiteX35" fmla="*/ 1191802 w 2014186"/>
              <a:gd name="connsiteY35" fmla="*/ 1366463 h 1387011"/>
              <a:gd name="connsiteX36" fmla="*/ 1345915 w 2014186"/>
              <a:gd name="connsiteY36" fmla="*/ 1345914 h 1387011"/>
              <a:gd name="connsiteX37" fmla="*/ 1397286 w 2014186"/>
              <a:gd name="connsiteY37" fmla="*/ 1335640 h 1387011"/>
              <a:gd name="connsiteX38" fmla="*/ 1479479 w 2014186"/>
              <a:gd name="connsiteY38" fmla="*/ 1315092 h 1387011"/>
              <a:gd name="connsiteX39" fmla="*/ 1767155 w 2014186"/>
              <a:gd name="connsiteY39" fmla="*/ 1315092 h 1387011"/>
              <a:gd name="connsiteX40" fmla="*/ 1797978 w 2014186"/>
              <a:gd name="connsiteY40" fmla="*/ 1304818 h 1387011"/>
              <a:gd name="connsiteX41" fmla="*/ 1818526 w 2014186"/>
              <a:gd name="connsiteY41" fmla="*/ 1273995 h 1387011"/>
              <a:gd name="connsiteX42" fmla="*/ 1849349 w 2014186"/>
              <a:gd name="connsiteY42" fmla="*/ 1263721 h 1387011"/>
              <a:gd name="connsiteX43" fmla="*/ 1880171 w 2014186"/>
              <a:gd name="connsiteY43" fmla="*/ 1243173 h 1387011"/>
              <a:gd name="connsiteX44" fmla="*/ 1910993 w 2014186"/>
              <a:gd name="connsiteY44" fmla="*/ 1212350 h 1387011"/>
              <a:gd name="connsiteX45" fmla="*/ 1952090 w 2014186"/>
              <a:gd name="connsiteY45" fmla="*/ 1150705 h 1387011"/>
              <a:gd name="connsiteX46" fmla="*/ 1962364 w 2014186"/>
              <a:gd name="connsiteY46" fmla="*/ 1109609 h 1387011"/>
              <a:gd name="connsiteX47" fmla="*/ 1982913 w 2014186"/>
              <a:gd name="connsiteY47" fmla="*/ 1068512 h 1387011"/>
              <a:gd name="connsiteX48" fmla="*/ 1993187 w 2014186"/>
              <a:gd name="connsiteY48" fmla="*/ 986319 h 1387011"/>
              <a:gd name="connsiteX49" fmla="*/ 2013735 w 2014186"/>
              <a:gd name="connsiteY49" fmla="*/ 770562 h 1387011"/>
              <a:gd name="connsiteX50" fmla="*/ 2003461 w 2014186"/>
              <a:gd name="connsiteY50" fmla="*/ 595901 h 1387011"/>
              <a:gd name="connsiteX51" fmla="*/ 1972638 w 2014186"/>
              <a:gd name="connsiteY51" fmla="*/ 482885 h 1387011"/>
              <a:gd name="connsiteX52" fmla="*/ 1941816 w 2014186"/>
              <a:gd name="connsiteY52" fmla="*/ 369870 h 1387011"/>
              <a:gd name="connsiteX53" fmla="*/ 1900719 w 2014186"/>
              <a:gd name="connsiteY53" fmla="*/ 267128 h 1387011"/>
              <a:gd name="connsiteX54" fmla="*/ 1880171 w 2014186"/>
              <a:gd name="connsiteY54" fmla="*/ 205483 h 1387011"/>
              <a:gd name="connsiteX55" fmla="*/ 1828800 w 2014186"/>
              <a:gd name="connsiteY55" fmla="*/ 154112 h 1387011"/>
              <a:gd name="connsiteX56" fmla="*/ 1787704 w 2014186"/>
              <a:gd name="connsiteY56" fmla="*/ 61645 h 1387011"/>
              <a:gd name="connsiteX57" fmla="*/ 1695236 w 2014186"/>
              <a:gd name="connsiteY57" fmla="*/ 30822 h 1387011"/>
              <a:gd name="connsiteX58" fmla="*/ 1664414 w 2014186"/>
              <a:gd name="connsiteY58" fmla="*/ 20548 h 1387011"/>
              <a:gd name="connsiteX59" fmla="*/ 1582220 w 2014186"/>
              <a:gd name="connsiteY59" fmla="*/ 0 h 1387011"/>
              <a:gd name="connsiteX60" fmla="*/ 1191802 w 2014186"/>
              <a:gd name="connsiteY60" fmla="*/ 10274 h 1387011"/>
              <a:gd name="connsiteX61" fmla="*/ 1058238 w 2014186"/>
              <a:gd name="connsiteY61" fmla="*/ 30822 h 1387011"/>
              <a:gd name="connsiteX62" fmla="*/ 904126 w 2014186"/>
              <a:gd name="connsiteY62" fmla="*/ 41096 h 1387011"/>
              <a:gd name="connsiteX63" fmla="*/ 832207 w 2014186"/>
              <a:gd name="connsiteY63" fmla="*/ 61645 h 138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014186" h="1387011">
                <a:moveTo>
                  <a:pt x="832207" y="61645"/>
                </a:moveTo>
                <a:lnTo>
                  <a:pt x="832207" y="61645"/>
                </a:lnTo>
                <a:cubicBezTo>
                  <a:pt x="835632" y="92467"/>
                  <a:pt x="837383" y="123522"/>
                  <a:pt x="842481" y="154112"/>
                </a:cubicBezTo>
                <a:cubicBezTo>
                  <a:pt x="844261" y="164795"/>
                  <a:pt x="852755" y="174105"/>
                  <a:pt x="852755" y="184935"/>
                </a:cubicBezTo>
                <a:cubicBezTo>
                  <a:pt x="852755" y="243256"/>
                  <a:pt x="847533" y="301494"/>
                  <a:pt x="842481" y="359595"/>
                </a:cubicBezTo>
                <a:cubicBezTo>
                  <a:pt x="840676" y="380348"/>
                  <a:pt x="836726" y="400904"/>
                  <a:pt x="832207" y="421240"/>
                </a:cubicBezTo>
                <a:cubicBezTo>
                  <a:pt x="829858" y="431812"/>
                  <a:pt x="829591" y="444405"/>
                  <a:pt x="821933" y="452063"/>
                </a:cubicBezTo>
                <a:cubicBezTo>
                  <a:pt x="782102" y="491894"/>
                  <a:pt x="748778" y="496996"/>
                  <a:pt x="698643" y="513708"/>
                </a:cubicBezTo>
                <a:lnTo>
                  <a:pt x="667820" y="523982"/>
                </a:lnTo>
                <a:cubicBezTo>
                  <a:pt x="643847" y="520557"/>
                  <a:pt x="619497" y="519153"/>
                  <a:pt x="595901" y="513708"/>
                </a:cubicBezTo>
                <a:cubicBezTo>
                  <a:pt x="574796" y="508837"/>
                  <a:pt x="554804" y="500009"/>
                  <a:pt x="534256" y="493159"/>
                </a:cubicBezTo>
                <a:cubicBezTo>
                  <a:pt x="523982" y="489734"/>
                  <a:pt x="514257" y="483258"/>
                  <a:pt x="503434" y="482885"/>
                </a:cubicBezTo>
                <a:lnTo>
                  <a:pt x="205483" y="472611"/>
                </a:lnTo>
                <a:cubicBezTo>
                  <a:pt x="154072" y="478323"/>
                  <a:pt x="117585" y="468042"/>
                  <a:pt x="82193" y="503434"/>
                </a:cubicBezTo>
                <a:cubicBezTo>
                  <a:pt x="73462" y="512165"/>
                  <a:pt x="68494" y="523982"/>
                  <a:pt x="61645" y="534256"/>
                </a:cubicBezTo>
                <a:lnTo>
                  <a:pt x="41097" y="595901"/>
                </a:lnTo>
                <a:cubicBezTo>
                  <a:pt x="31304" y="625281"/>
                  <a:pt x="27001" y="635563"/>
                  <a:pt x="20549" y="667820"/>
                </a:cubicBezTo>
                <a:cubicBezTo>
                  <a:pt x="16463" y="688247"/>
                  <a:pt x="14001" y="708969"/>
                  <a:pt x="10274" y="729465"/>
                </a:cubicBezTo>
                <a:cubicBezTo>
                  <a:pt x="7150" y="746646"/>
                  <a:pt x="3425" y="763712"/>
                  <a:pt x="0" y="780836"/>
                </a:cubicBezTo>
                <a:cubicBezTo>
                  <a:pt x="7965" y="876417"/>
                  <a:pt x="1463" y="878424"/>
                  <a:pt x="20549" y="945222"/>
                </a:cubicBezTo>
                <a:cubicBezTo>
                  <a:pt x="23524" y="955635"/>
                  <a:pt x="25980" y="966358"/>
                  <a:pt x="30823" y="976045"/>
                </a:cubicBezTo>
                <a:cubicBezTo>
                  <a:pt x="36345" y="987089"/>
                  <a:pt x="44522" y="996593"/>
                  <a:pt x="51371" y="1006867"/>
                </a:cubicBezTo>
                <a:cubicBezTo>
                  <a:pt x="54727" y="1027003"/>
                  <a:pt x="65765" y="1097320"/>
                  <a:pt x="71919" y="1119883"/>
                </a:cubicBezTo>
                <a:cubicBezTo>
                  <a:pt x="77618" y="1140780"/>
                  <a:pt x="85618" y="1160980"/>
                  <a:pt x="92468" y="1181528"/>
                </a:cubicBezTo>
                <a:cubicBezTo>
                  <a:pt x="95893" y="1191802"/>
                  <a:pt x="95084" y="1204692"/>
                  <a:pt x="102742" y="1212350"/>
                </a:cubicBezTo>
                <a:cubicBezTo>
                  <a:pt x="109591" y="1219200"/>
                  <a:pt x="117239" y="1225335"/>
                  <a:pt x="123290" y="1232899"/>
                </a:cubicBezTo>
                <a:cubicBezTo>
                  <a:pt x="131004" y="1242541"/>
                  <a:pt x="135107" y="1254990"/>
                  <a:pt x="143838" y="1263721"/>
                </a:cubicBezTo>
                <a:cubicBezTo>
                  <a:pt x="152570" y="1272453"/>
                  <a:pt x="163940" y="1278144"/>
                  <a:pt x="174661" y="1284270"/>
                </a:cubicBezTo>
                <a:cubicBezTo>
                  <a:pt x="202056" y="1299924"/>
                  <a:pt x="217766" y="1306859"/>
                  <a:pt x="246580" y="1315092"/>
                </a:cubicBezTo>
                <a:cubicBezTo>
                  <a:pt x="260157" y="1318971"/>
                  <a:pt x="274100" y="1321487"/>
                  <a:pt x="287677" y="1325366"/>
                </a:cubicBezTo>
                <a:cubicBezTo>
                  <a:pt x="333382" y="1338424"/>
                  <a:pt x="306054" y="1335205"/>
                  <a:pt x="359596" y="1345914"/>
                </a:cubicBezTo>
                <a:cubicBezTo>
                  <a:pt x="437625" y="1361520"/>
                  <a:pt x="429533" y="1354657"/>
                  <a:pt x="523982" y="1366463"/>
                </a:cubicBezTo>
                <a:cubicBezTo>
                  <a:pt x="544653" y="1369047"/>
                  <a:pt x="564956" y="1374153"/>
                  <a:pt x="585627" y="1376737"/>
                </a:cubicBezTo>
                <a:cubicBezTo>
                  <a:pt x="619779" y="1381006"/>
                  <a:pt x="654122" y="1383586"/>
                  <a:pt x="688369" y="1387011"/>
                </a:cubicBezTo>
                <a:lnTo>
                  <a:pt x="1160980" y="1376737"/>
                </a:lnTo>
                <a:cubicBezTo>
                  <a:pt x="1171801" y="1376295"/>
                  <a:pt x="1181230" y="1368812"/>
                  <a:pt x="1191802" y="1366463"/>
                </a:cubicBezTo>
                <a:cubicBezTo>
                  <a:pt x="1249874" y="1353558"/>
                  <a:pt x="1283603" y="1354816"/>
                  <a:pt x="1345915" y="1345914"/>
                </a:cubicBezTo>
                <a:cubicBezTo>
                  <a:pt x="1363202" y="1343444"/>
                  <a:pt x="1380270" y="1339567"/>
                  <a:pt x="1397286" y="1335640"/>
                </a:cubicBezTo>
                <a:cubicBezTo>
                  <a:pt x="1424804" y="1329290"/>
                  <a:pt x="1479479" y="1315092"/>
                  <a:pt x="1479479" y="1315092"/>
                </a:cubicBezTo>
                <a:cubicBezTo>
                  <a:pt x="1624098" y="1321666"/>
                  <a:pt x="1659349" y="1339048"/>
                  <a:pt x="1767155" y="1315092"/>
                </a:cubicBezTo>
                <a:cubicBezTo>
                  <a:pt x="1777727" y="1312743"/>
                  <a:pt x="1787704" y="1308243"/>
                  <a:pt x="1797978" y="1304818"/>
                </a:cubicBezTo>
                <a:cubicBezTo>
                  <a:pt x="1804827" y="1294544"/>
                  <a:pt x="1808884" y="1281709"/>
                  <a:pt x="1818526" y="1273995"/>
                </a:cubicBezTo>
                <a:cubicBezTo>
                  <a:pt x="1826983" y="1267229"/>
                  <a:pt x="1839662" y="1268564"/>
                  <a:pt x="1849349" y="1263721"/>
                </a:cubicBezTo>
                <a:cubicBezTo>
                  <a:pt x="1860393" y="1258199"/>
                  <a:pt x="1870685" y="1251078"/>
                  <a:pt x="1880171" y="1243173"/>
                </a:cubicBezTo>
                <a:cubicBezTo>
                  <a:pt x="1891333" y="1233871"/>
                  <a:pt x="1902548" y="1224173"/>
                  <a:pt x="1910993" y="1212350"/>
                </a:cubicBezTo>
                <a:cubicBezTo>
                  <a:pt x="1973196" y="1125267"/>
                  <a:pt x="1897108" y="1205690"/>
                  <a:pt x="1952090" y="1150705"/>
                </a:cubicBezTo>
                <a:cubicBezTo>
                  <a:pt x="1955515" y="1137006"/>
                  <a:pt x="1957406" y="1122830"/>
                  <a:pt x="1962364" y="1109609"/>
                </a:cubicBezTo>
                <a:cubicBezTo>
                  <a:pt x="1967742" y="1095268"/>
                  <a:pt x="1979198" y="1083371"/>
                  <a:pt x="1982913" y="1068512"/>
                </a:cubicBezTo>
                <a:cubicBezTo>
                  <a:pt x="1989610" y="1041726"/>
                  <a:pt x="1990687" y="1013816"/>
                  <a:pt x="1993187" y="986319"/>
                </a:cubicBezTo>
                <a:cubicBezTo>
                  <a:pt x="2014186" y="755329"/>
                  <a:pt x="1992129" y="921804"/>
                  <a:pt x="2013735" y="770562"/>
                </a:cubicBezTo>
                <a:cubicBezTo>
                  <a:pt x="2010310" y="712342"/>
                  <a:pt x="2008741" y="653982"/>
                  <a:pt x="2003461" y="595901"/>
                </a:cubicBezTo>
                <a:cubicBezTo>
                  <a:pt x="1996454" y="518822"/>
                  <a:pt x="1989388" y="566639"/>
                  <a:pt x="1972638" y="482885"/>
                </a:cubicBezTo>
                <a:cubicBezTo>
                  <a:pt x="1965122" y="445305"/>
                  <a:pt x="1959197" y="404632"/>
                  <a:pt x="1941816" y="369870"/>
                </a:cubicBezTo>
                <a:cubicBezTo>
                  <a:pt x="1911583" y="309402"/>
                  <a:pt x="1926110" y="343300"/>
                  <a:pt x="1900719" y="267128"/>
                </a:cubicBezTo>
                <a:lnTo>
                  <a:pt x="1880171" y="205483"/>
                </a:lnTo>
                <a:lnTo>
                  <a:pt x="1828800" y="154112"/>
                </a:lnTo>
                <a:cubicBezTo>
                  <a:pt x="1825391" y="143885"/>
                  <a:pt x="1808270" y="74499"/>
                  <a:pt x="1787704" y="61645"/>
                </a:cubicBezTo>
                <a:cubicBezTo>
                  <a:pt x="1787698" y="61641"/>
                  <a:pt x="1710650" y="35960"/>
                  <a:pt x="1695236" y="30822"/>
                </a:cubicBezTo>
                <a:cubicBezTo>
                  <a:pt x="1684962" y="27397"/>
                  <a:pt x="1674920" y="23175"/>
                  <a:pt x="1664414" y="20548"/>
                </a:cubicBezTo>
                <a:lnTo>
                  <a:pt x="1582220" y="0"/>
                </a:lnTo>
                <a:lnTo>
                  <a:pt x="1191802" y="10274"/>
                </a:lnTo>
                <a:cubicBezTo>
                  <a:pt x="840915" y="25205"/>
                  <a:pt x="1240696" y="11616"/>
                  <a:pt x="1058238" y="30822"/>
                </a:cubicBezTo>
                <a:cubicBezTo>
                  <a:pt x="1007036" y="36212"/>
                  <a:pt x="955497" y="37671"/>
                  <a:pt x="904126" y="41096"/>
                </a:cubicBezTo>
                <a:cubicBezTo>
                  <a:pt x="863557" y="54620"/>
                  <a:pt x="844193" y="58220"/>
                  <a:pt x="832207" y="61645"/>
                </a:cubicBezTo>
                <a:close/>
              </a:path>
            </a:pathLst>
          </a:custGeom>
          <a:solidFill>
            <a:srgbClr val="FFFF00">
              <a:alpha val="17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ymenow.bmp"/>
          <p:cNvPicPr>
            <a:picLocks noChangeAspect="1"/>
          </p:cNvPicPr>
          <p:nvPr/>
        </p:nvPicPr>
        <p:blipFill>
          <a:blip r:embed="rId3" cstate="print"/>
          <a:stretch>
            <a:fillRect/>
          </a:stretch>
        </p:blipFill>
        <p:spPr>
          <a:xfrm>
            <a:off x="6629400" y="609600"/>
            <a:ext cx="1608798" cy="1639632"/>
          </a:xfrm>
          <a:prstGeom prst="rect">
            <a:avLst/>
          </a:prstGeom>
          <a:blipFill dpi="0" rotWithShape="1">
            <a:blip r:embed="rId4" cstate="print">
              <a:alphaModFix amt="55000"/>
            </a:blip>
            <a:srcRect/>
            <a:tile tx="0" ty="0" sx="100000" sy="100000" flip="none" algn="tl"/>
          </a:blipFill>
        </p:spPr>
      </p:pic>
      <p:sp>
        <p:nvSpPr>
          <p:cNvPr id="2" name="Title 1"/>
          <p:cNvSpPr>
            <a:spLocks noGrp="1"/>
          </p:cNvSpPr>
          <p:nvPr>
            <p:ph type="title"/>
          </p:nvPr>
        </p:nvSpPr>
        <p:spPr>
          <a:xfrm>
            <a:off x="457200" y="-152400"/>
            <a:ext cx="8229600" cy="1143000"/>
          </a:xfrm>
        </p:spPr>
        <p:txBody>
          <a:bodyPr/>
          <a:lstStyle/>
          <a:p>
            <a:r>
              <a:rPr lang="en-US" dirty="0" smtClean="0"/>
              <a:t>Receiving School Payments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School Payments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143000" y="2590800"/>
            <a:ext cx="6553200" cy="4095750"/>
          </a:xfrm>
          <a:prstGeom prst="rect">
            <a:avLst/>
          </a:prstGeom>
          <a:noFill/>
          <a:ln w="9525">
            <a:noFill/>
            <a:miter lim="800000"/>
            <a:headEnd/>
            <a:tailEnd/>
          </a:ln>
        </p:spPr>
      </p:pic>
      <p:sp>
        <p:nvSpPr>
          <p:cNvPr id="4" name="TextBox 3"/>
          <p:cNvSpPr txBox="1"/>
          <p:nvPr/>
        </p:nvSpPr>
        <p:spPr>
          <a:xfrm>
            <a:off x="838200" y="1295400"/>
            <a:ext cx="7010400" cy="923330"/>
          </a:xfrm>
          <a:prstGeom prst="rect">
            <a:avLst/>
          </a:prstGeom>
          <a:noFill/>
        </p:spPr>
        <p:txBody>
          <a:bodyPr wrap="square" rtlCol="0">
            <a:spAutoFit/>
          </a:bodyPr>
          <a:lstStyle/>
          <a:p>
            <a:r>
              <a:rPr lang="en-US" dirty="0" smtClean="0"/>
              <a:t>Below is an example of a Homestead/Farmstead (H/F) bill loaded to the system.  You may take the full payment  (Highlighted in Yellow) or you may take installment payments (Highlighted in Red)</a:t>
            </a:r>
            <a:endParaRPr lang="en-US" dirty="0"/>
          </a:p>
        </p:txBody>
      </p:sp>
      <p:sp>
        <p:nvSpPr>
          <p:cNvPr id="5" name="Freeform 4"/>
          <p:cNvSpPr/>
          <p:nvPr/>
        </p:nvSpPr>
        <p:spPr>
          <a:xfrm>
            <a:off x="4325420" y="4505672"/>
            <a:ext cx="791110" cy="374553"/>
          </a:xfrm>
          <a:custGeom>
            <a:avLst/>
            <a:gdLst>
              <a:gd name="connsiteX0" fmla="*/ 791110 w 791110"/>
              <a:gd name="connsiteY0" fmla="*/ 138247 h 374553"/>
              <a:gd name="connsiteX1" fmla="*/ 780836 w 791110"/>
              <a:gd name="connsiteY1" fmla="*/ 107425 h 374553"/>
              <a:gd name="connsiteX2" fmla="*/ 688369 w 791110"/>
              <a:gd name="connsiteY2" fmla="*/ 45780 h 374553"/>
              <a:gd name="connsiteX3" fmla="*/ 657546 w 791110"/>
              <a:gd name="connsiteY3" fmla="*/ 35506 h 374553"/>
              <a:gd name="connsiteX4" fmla="*/ 616450 w 791110"/>
              <a:gd name="connsiteY4" fmla="*/ 25231 h 374553"/>
              <a:gd name="connsiteX5" fmla="*/ 585627 w 791110"/>
              <a:gd name="connsiteY5" fmla="*/ 14957 h 374553"/>
              <a:gd name="connsiteX6" fmla="*/ 493160 w 791110"/>
              <a:gd name="connsiteY6" fmla="*/ 4683 h 374553"/>
              <a:gd name="connsiteX7" fmla="*/ 184935 w 791110"/>
              <a:gd name="connsiteY7" fmla="*/ 14957 h 374553"/>
              <a:gd name="connsiteX8" fmla="*/ 143838 w 791110"/>
              <a:gd name="connsiteY8" fmla="*/ 56054 h 374553"/>
              <a:gd name="connsiteX9" fmla="*/ 113016 w 791110"/>
              <a:gd name="connsiteY9" fmla="*/ 76602 h 374553"/>
              <a:gd name="connsiteX10" fmla="*/ 51371 w 791110"/>
              <a:gd name="connsiteY10" fmla="*/ 169070 h 374553"/>
              <a:gd name="connsiteX11" fmla="*/ 30823 w 791110"/>
              <a:gd name="connsiteY11" fmla="*/ 199892 h 374553"/>
              <a:gd name="connsiteX12" fmla="*/ 10274 w 791110"/>
              <a:gd name="connsiteY12" fmla="*/ 230715 h 374553"/>
              <a:gd name="connsiteX13" fmla="*/ 0 w 791110"/>
              <a:gd name="connsiteY13" fmla="*/ 261537 h 374553"/>
              <a:gd name="connsiteX14" fmla="*/ 10274 w 791110"/>
              <a:gd name="connsiteY14" fmla="*/ 323182 h 374553"/>
              <a:gd name="connsiteX15" fmla="*/ 92468 w 791110"/>
              <a:gd name="connsiteY15" fmla="*/ 364279 h 374553"/>
              <a:gd name="connsiteX16" fmla="*/ 287677 w 791110"/>
              <a:gd name="connsiteY16" fmla="*/ 374553 h 374553"/>
              <a:gd name="connsiteX17" fmla="*/ 626724 w 791110"/>
              <a:gd name="connsiteY17" fmla="*/ 364279 h 374553"/>
              <a:gd name="connsiteX18" fmla="*/ 657546 w 791110"/>
              <a:gd name="connsiteY18" fmla="*/ 354004 h 374553"/>
              <a:gd name="connsiteX19" fmla="*/ 678095 w 791110"/>
              <a:gd name="connsiteY19" fmla="*/ 333456 h 374553"/>
              <a:gd name="connsiteX20" fmla="*/ 708917 w 791110"/>
              <a:gd name="connsiteY20" fmla="*/ 312908 h 374553"/>
              <a:gd name="connsiteX21" fmla="*/ 750014 w 791110"/>
              <a:gd name="connsiteY21" fmla="*/ 271811 h 374553"/>
              <a:gd name="connsiteX22" fmla="*/ 780836 w 791110"/>
              <a:gd name="connsiteY22" fmla="*/ 251263 h 374553"/>
              <a:gd name="connsiteX23" fmla="*/ 791110 w 791110"/>
              <a:gd name="connsiteY23" fmla="*/ 138247 h 37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1110" h="374553">
                <a:moveTo>
                  <a:pt x="791110" y="138247"/>
                </a:moveTo>
                <a:cubicBezTo>
                  <a:pt x="791110" y="114274"/>
                  <a:pt x="787334" y="116089"/>
                  <a:pt x="780836" y="107425"/>
                </a:cubicBezTo>
                <a:cubicBezTo>
                  <a:pt x="735226" y="46613"/>
                  <a:pt x="743777" y="61611"/>
                  <a:pt x="688369" y="45780"/>
                </a:cubicBezTo>
                <a:cubicBezTo>
                  <a:pt x="677956" y="42805"/>
                  <a:pt x="667959" y="38481"/>
                  <a:pt x="657546" y="35506"/>
                </a:cubicBezTo>
                <a:cubicBezTo>
                  <a:pt x="643969" y="31627"/>
                  <a:pt x="630027" y="29110"/>
                  <a:pt x="616450" y="25231"/>
                </a:cubicBezTo>
                <a:cubicBezTo>
                  <a:pt x="606037" y="22256"/>
                  <a:pt x="596310" y="16737"/>
                  <a:pt x="585627" y="14957"/>
                </a:cubicBezTo>
                <a:cubicBezTo>
                  <a:pt x="555037" y="9859"/>
                  <a:pt x="523982" y="8108"/>
                  <a:pt x="493160" y="4683"/>
                </a:cubicBezTo>
                <a:cubicBezTo>
                  <a:pt x="390418" y="8108"/>
                  <a:pt x="286640" y="0"/>
                  <a:pt x="184935" y="14957"/>
                </a:cubicBezTo>
                <a:cubicBezTo>
                  <a:pt x="165768" y="17776"/>
                  <a:pt x="159958" y="45308"/>
                  <a:pt x="143838" y="56054"/>
                </a:cubicBezTo>
                <a:lnTo>
                  <a:pt x="113016" y="76602"/>
                </a:lnTo>
                <a:lnTo>
                  <a:pt x="51371" y="169070"/>
                </a:lnTo>
                <a:lnTo>
                  <a:pt x="30823" y="199892"/>
                </a:lnTo>
                <a:lnTo>
                  <a:pt x="10274" y="230715"/>
                </a:lnTo>
                <a:cubicBezTo>
                  <a:pt x="6849" y="240989"/>
                  <a:pt x="0" y="250707"/>
                  <a:pt x="0" y="261537"/>
                </a:cubicBezTo>
                <a:cubicBezTo>
                  <a:pt x="0" y="282369"/>
                  <a:pt x="2959" y="303677"/>
                  <a:pt x="10274" y="323182"/>
                </a:cubicBezTo>
                <a:cubicBezTo>
                  <a:pt x="19870" y="348770"/>
                  <a:pt x="80373" y="363642"/>
                  <a:pt x="92468" y="364279"/>
                </a:cubicBezTo>
                <a:lnTo>
                  <a:pt x="287677" y="374553"/>
                </a:lnTo>
                <a:cubicBezTo>
                  <a:pt x="400693" y="371128"/>
                  <a:pt x="513831" y="370551"/>
                  <a:pt x="626724" y="364279"/>
                </a:cubicBezTo>
                <a:cubicBezTo>
                  <a:pt x="637537" y="363678"/>
                  <a:pt x="648260" y="359576"/>
                  <a:pt x="657546" y="354004"/>
                </a:cubicBezTo>
                <a:cubicBezTo>
                  <a:pt x="665852" y="349020"/>
                  <a:pt x="670531" y="339507"/>
                  <a:pt x="678095" y="333456"/>
                </a:cubicBezTo>
                <a:cubicBezTo>
                  <a:pt x="687737" y="325742"/>
                  <a:pt x="699542" y="320944"/>
                  <a:pt x="708917" y="312908"/>
                </a:cubicBezTo>
                <a:cubicBezTo>
                  <a:pt x="723626" y="300300"/>
                  <a:pt x="733894" y="282557"/>
                  <a:pt x="750014" y="271811"/>
                </a:cubicBezTo>
                <a:cubicBezTo>
                  <a:pt x="760288" y="264962"/>
                  <a:pt x="776931" y="262977"/>
                  <a:pt x="780836" y="251263"/>
                </a:cubicBezTo>
                <a:cubicBezTo>
                  <a:pt x="788417" y="228520"/>
                  <a:pt x="791110" y="162220"/>
                  <a:pt x="791110" y="138247"/>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935387" y="4561726"/>
            <a:ext cx="1564956" cy="837687"/>
          </a:xfrm>
          <a:custGeom>
            <a:avLst/>
            <a:gdLst>
              <a:gd name="connsiteX0" fmla="*/ 1424316 w 1564956"/>
              <a:gd name="connsiteY0" fmla="*/ 143838 h 837687"/>
              <a:gd name="connsiteX1" fmla="*/ 1403768 w 1564956"/>
              <a:gd name="connsiteY1" fmla="*/ 113016 h 837687"/>
              <a:gd name="connsiteX2" fmla="*/ 1362671 w 1564956"/>
              <a:gd name="connsiteY2" fmla="*/ 102741 h 837687"/>
              <a:gd name="connsiteX3" fmla="*/ 1331849 w 1564956"/>
              <a:gd name="connsiteY3" fmla="*/ 92467 h 837687"/>
              <a:gd name="connsiteX4" fmla="*/ 1301026 w 1564956"/>
              <a:gd name="connsiteY4" fmla="*/ 71919 h 837687"/>
              <a:gd name="connsiteX5" fmla="*/ 1270204 w 1564956"/>
              <a:gd name="connsiteY5" fmla="*/ 61645 h 837687"/>
              <a:gd name="connsiteX6" fmla="*/ 1136640 w 1564956"/>
              <a:gd name="connsiteY6" fmla="*/ 41096 h 837687"/>
              <a:gd name="connsiteX7" fmla="*/ 951705 w 1564956"/>
              <a:gd name="connsiteY7" fmla="*/ 20548 h 837687"/>
              <a:gd name="connsiteX8" fmla="*/ 787319 w 1564956"/>
              <a:gd name="connsiteY8" fmla="*/ 0 h 837687"/>
              <a:gd name="connsiteX9" fmla="*/ 232514 w 1564956"/>
              <a:gd name="connsiteY9" fmla="*/ 10274 h 837687"/>
              <a:gd name="connsiteX10" fmla="*/ 170869 w 1564956"/>
              <a:gd name="connsiteY10" fmla="*/ 30822 h 837687"/>
              <a:gd name="connsiteX11" fmla="*/ 140047 w 1564956"/>
              <a:gd name="connsiteY11" fmla="*/ 51371 h 837687"/>
              <a:gd name="connsiteX12" fmla="*/ 119498 w 1564956"/>
              <a:gd name="connsiteY12" fmla="*/ 71919 h 837687"/>
              <a:gd name="connsiteX13" fmla="*/ 88676 w 1564956"/>
              <a:gd name="connsiteY13" fmla="*/ 82193 h 837687"/>
              <a:gd name="connsiteX14" fmla="*/ 68128 w 1564956"/>
              <a:gd name="connsiteY14" fmla="*/ 113016 h 837687"/>
              <a:gd name="connsiteX15" fmla="*/ 47579 w 1564956"/>
              <a:gd name="connsiteY15" fmla="*/ 133564 h 837687"/>
              <a:gd name="connsiteX16" fmla="*/ 27031 w 1564956"/>
              <a:gd name="connsiteY16" fmla="*/ 195209 h 837687"/>
              <a:gd name="connsiteX17" fmla="*/ 16757 w 1564956"/>
              <a:gd name="connsiteY17" fmla="*/ 226031 h 837687"/>
              <a:gd name="connsiteX18" fmla="*/ 16757 w 1564956"/>
              <a:gd name="connsiteY18" fmla="*/ 493159 h 837687"/>
              <a:gd name="connsiteX19" fmla="*/ 27031 w 1564956"/>
              <a:gd name="connsiteY19" fmla="*/ 523982 h 837687"/>
              <a:gd name="connsiteX20" fmla="*/ 78402 w 1564956"/>
              <a:gd name="connsiteY20" fmla="*/ 575353 h 837687"/>
              <a:gd name="connsiteX21" fmla="*/ 109224 w 1564956"/>
              <a:gd name="connsiteY21" fmla="*/ 606175 h 837687"/>
              <a:gd name="connsiteX22" fmla="*/ 191417 w 1564956"/>
              <a:gd name="connsiteY22" fmla="*/ 667820 h 837687"/>
              <a:gd name="connsiteX23" fmla="*/ 253062 w 1564956"/>
              <a:gd name="connsiteY23" fmla="*/ 688368 h 837687"/>
              <a:gd name="connsiteX24" fmla="*/ 304433 w 1564956"/>
              <a:gd name="connsiteY24" fmla="*/ 719191 h 837687"/>
              <a:gd name="connsiteX25" fmla="*/ 324982 w 1564956"/>
              <a:gd name="connsiteY25" fmla="*/ 739739 h 837687"/>
              <a:gd name="connsiteX26" fmla="*/ 376352 w 1564956"/>
              <a:gd name="connsiteY26" fmla="*/ 750013 h 837687"/>
              <a:gd name="connsiteX27" fmla="*/ 499642 w 1564956"/>
              <a:gd name="connsiteY27" fmla="*/ 770562 h 837687"/>
              <a:gd name="connsiteX28" fmla="*/ 705125 w 1564956"/>
              <a:gd name="connsiteY28" fmla="*/ 801384 h 837687"/>
              <a:gd name="connsiteX29" fmla="*/ 735948 w 1564956"/>
              <a:gd name="connsiteY29" fmla="*/ 811658 h 837687"/>
              <a:gd name="connsiteX30" fmla="*/ 1013350 w 1564956"/>
              <a:gd name="connsiteY30" fmla="*/ 811658 h 837687"/>
              <a:gd name="connsiteX31" fmla="*/ 1054447 w 1564956"/>
              <a:gd name="connsiteY31" fmla="*/ 801384 h 837687"/>
              <a:gd name="connsiteX32" fmla="*/ 1177737 w 1564956"/>
              <a:gd name="connsiteY32" fmla="*/ 791110 h 837687"/>
              <a:gd name="connsiteX33" fmla="*/ 1239382 w 1564956"/>
              <a:gd name="connsiteY33" fmla="*/ 770562 h 837687"/>
              <a:gd name="connsiteX34" fmla="*/ 1301026 w 1564956"/>
              <a:gd name="connsiteY34" fmla="*/ 750013 h 837687"/>
              <a:gd name="connsiteX35" fmla="*/ 1331849 w 1564956"/>
              <a:gd name="connsiteY35" fmla="*/ 739739 h 837687"/>
              <a:gd name="connsiteX36" fmla="*/ 1372946 w 1564956"/>
              <a:gd name="connsiteY36" fmla="*/ 688368 h 837687"/>
              <a:gd name="connsiteX37" fmla="*/ 1403768 w 1564956"/>
              <a:gd name="connsiteY37" fmla="*/ 667820 h 837687"/>
              <a:gd name="connsiteX38" fmla="*/ 1434591 w 1564956"/>
              <a:gd name="connsiteY38" fmla="*/ 616449 h 837687"/>
              <a:gd name="connsiteX39" fmla="*/ 1444865 w 1564956"/>
              <a:gd name="connsiteY39" fmla="*/ 585627 h 837687"/>
              <a:gd name="connsiteX40" fmla="*/ 1465413 w 1564956"/>
              <a:gd name="connsiteY40" fmla="*/ 513708 h 837687"/>
              <a:gd name="connsiteX41" fmla="*/ 1424316 w 1564956"/>
              <a:gd name="connsiteY41" fmla="*/ 154112 h 837687"/>
              <a:gd name="connsiteX42" fmla="*/ 1424316 w 1564956"/>
              <a:gd name="connsiteY42" fmla="*/ 143838 h 83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4956" h="837687">
                <a:moveTo>
                  <a:pt x="1424316" y="143838"/>
                </a:moveTo>
                <a:cubicBezTo>
                  <a:pt x="1420891" y="136989"/>
                  <a:pt x="1414042" y="119865"/>
                  <a:pt x="1403768" y="113016"/>
                </a:cubicBezTo>
                <a:cubicBezTo>
                  <a:pt x="1392019" y="105183"/>
                  <a:pt x="1376248" y="106620"/>
                  <a:pt x="1362671" y="102741"/>
                </a:cubicBezTo>
                <a:cubicBezTo>
                  <a:pt x="1352258" y="99766"/>
                  <a:pt x="1341535" y="97310"/>
                  <a:pt x="1331849" y="92467"/>
                </a:cubicBezTo>
                <a:cubicBezTo>
                  <a:pt x="1320804" y="86945"/>
                  <a:pt x="1312071" y="77441"/>
                  <a:pt x="1301026" y="71919"/>
                </a:cubicBezTo>
                <a:cubicBezTo>
                  <a:pt x="1291340" y="67076"/>
                  <a:pt x="1280617" y="64620"/>
                  <a:pt x="1270204" y="61645"/>
                </a:cubicBezTo>
                <a:cubicBezTo>
                  <a:pt x="1214684" y="45782"/>
                  <a:pt x="1208742" y="48686"/>
                  <a:pt x="1136640" y="41096"/>
                </a:cubicBezTo>
                <a:cubicBezTo>
                  <a:pt x="971655" y="23729"/>
                  <a:pt x="1095943" y="38577"/>
                  <a:pt x="951705" y="20548"/>
                </a:cubicBezTo>
                <a:cubicBezTo>
                  <a:pt x="886278" y="4191"/>
                  <a:pt x="878894" y="0"/>
                  <a:pt x="787319" y="0"/>
                </a:cubicBezTo>
                <a:cubicBezTo>
                  <a:pt x="602352" y="0"/>
                  <a:pt x="417449" y="6849"/>
                  <a:pt x="232514" y="10274"/>
                </a:cubicBezTo>
                <a:cubicBezTo>
                  <a:pt x="211966" y="17123"/>
                  <a:pt x="188891" y="18807"/>
                  <a:pt x="170869" y="30822"/>
                </a:cubicBezTo>
                <a:cubicBezTo>
                  <a:pt x="160595" y="37672"/>
                  <a:pt x="149689" y="43657"/>
                  <a:pt x="140047" y="51371"/>
                </a:cubicBezTo>
                <a:cubicBezTo>
                  <a:pt x="132483" y="57422"/>
                  <a:pt x="127804" y="66935"/>
                  <a:pt x="119498" y="71919"/>
                </a:cubicBezTo>
                <a:cubicBezTo>
                  <a:pt x="110212" y="77491"/>
                  <a:pt x="98950" y="78768"/>
                  <a:pt x="88676" y="82193"/>
                </a:cubicBezTo>
                <a:cubicBezTo>
                  <a:pt x="81827" y="92467"/>
                  <a:pt x="75842" y="103374"/>
                  <a:pt x="68128" y="113016"/>
                </a:cubicBezTo>
                <a:cubicBezTo>
                  <a:pt x="62077" y="120580"/>
                  <a:pt x="51911" y="124900"/>
                  <a:pt x="47579" y="133564"/>
                </a:cubicBezTo>
                <a:cubicBezTo>
                  <a:pt x="37892" y="152937"/>
                  <a:pt x="33880" y="174661"/>
                  <a:pt x="27031" y="195209"/>
                </a:cubicBezTo>
                <a:lnTo>
                  <a:pt x="16757" y="226031"/>
                </a:lnTo>
                <a:cubicBezTo>
                  <a:pt x="5532" y="360729"/>
                  <a:pt x="0" y="350724"/>
                  <a:pt x="16757" y="493159"/>
                </a:cubicBezTo>
                <a:cubicBezTo>
                  <a:pt x="18022" y="503915"/>
                  <a:pt x="20533" y="515318"/>
                  <a:pt x="27031" y="523982"/>
                </a:cubicBezTo>
                <a:cubicBezTo>
                  <a:pt x="41561" y="543355"/>
                  <a:pt x="61278" y="558229"/>
                  <a:pt x="78402" y="575353"/>
                </a:cubicBezTo>
                <a:lnTo>
                  <a:pt x="109224" y="606175"/>
                </a:lnTo>
                <a:cubicBezTo>
                  <a:pt x="133563" y="630513"/>
                  <a:pt x="156572" y="656205"/>
                  <a:pt x="191417" y="667820"/>
                </a:cubicBezTo>
                <a:lnTo>
                  <a:pt x="253062" y="688368"/>
                </a:lnTo>
                <a:cubicBezTo>
                  <a:pt x="305127" y="740433"/>
                  <a:pt x="237749" y="679181"/>
                  <a:pt x="304433" y="719191"/>
                </a:cubicBezTo>
                <a:cubicBezTo>
                  <a:pt x="312739" y="724175"/>
                  <a:pt x="316079" y="735923"/>
                  <a:pt x="324982" y="739739"/>
                </a:cubicBezTo>
                <a:cubicBezTo>
                  <a:pt x="341033" y="746618"/>
                  <a:pt x="359305" y="746225"/>
                  <a:pt x="376352" y="750013"/>
                </a:cubicBezTo>
                <a:cubicBezTo>
                  <a:pt x="487370" y="774683"/>
                  <a:pt x="319095" y="743479"/>
                  <a:pt x="499642" y="770562"/>
                </a:cubicBezTo>
                <a:cubicBezTo>
                  <a:pt x="750468" y="808187"/>
                  <a:pt x="515120" y="777634"/>
                  <a:pt x="705125" y="801384"/>
                </a:cubicBezTo>
                <a:cubicBezTo>
                  <a:pt x="715399" y="804809"/>
                  <a:pt x="725441" y="809031"/>
                  <a:pt x="735948" y="811658"/>
                </a:cubicBezTo>
                <a:cubicBezTo>
                  <a:pt x="840067" y="837687"/>
                  <a:pt x="861475" y="818561"/>
                  <a:pt x="1013350" y="811658"/>
                </a:cubicBezTo>
                <a:cubicBezTo>
                  <a:pt x="1027049" y="808233"/>
                  <a:pt x="1040435" y="803135"/>
                  <a:pt x="1054447" y="801384"/>
                </a:cubicBezTo>
                <a:cubicBezTo>
                  <a:pt x="1095368" y="796269"/>
                  <a:pt x="1137059" y="797890"/>
                  <a:pt x="1177737" y="791110"/>
                </a:cubicBezTo>
                <a:cubicBezTo>
                  <a:pt x="1199102" y="787549"/>
                  <a:pt x="1218834" y="777412"/>
                  <a:pt x="1239382" y="770562"/>
                </a:cubicBezTo>
                <a:lnTo>
                  <a:pt x="1301026" y="750013"/>
                </a:lnTo>
                <a:lnTo>
                  <a:pt x="1331849" y="739739"/>
                </a:lnTo>
                <a:cubicBezTo>
                  <a:pt x="1420179" y="680853"/>
                  <a:pt x="1316230" y="759262"/>
                  <a:pt x="1372946" y="688368"/>
                </a:cubicBezTo>
                <a:cubicBezTo>
                  <a:pt x="1380660" y="678726"/>
                  <a:pt x="1393494" y="674669"/>
                  <a:pt x="1403768" y="667820"/>
                </a:cubicBezTo>
                <a:cubicBezTo>
                  <a:pt x="1432872" y="580509"/>
                  <a:pt x="1392282" y="686964"/>
                  <a:pt x="1434591" y="616449"/>
                </a:cubicBezTo>
                <a:cubicBezTo>
                  <a:pt x="1440163" y="607163"/>
                  <a:pt x="1441890" y="596040"/>
                  <a:pt x="1444865" y="585627"/>
                </a:cubicBezTo>
                <a:cubicBezTo>
                  <a:pt x="1470666" y="495322"/>
                  <a:pt x="1440780" y="587608"/>
                  <a:pt x="1465413" y="513708"/>
                </a:cubicBezTo>
                <a:cubicBezTo>
                  <a:pt x="1462309" y="408172"/>
                  <a:pt x="1564956" y="177552"/>
                  <a:pt x="1424316" y="154112"/>
                </a:cubicBezTo>
                <a:cubicBezTo>
                  <a:pt x="1414182" y="152423"/>
                  <a:pt x="1427741" y="150687"/>
                  <a:pt x="1424316" y="143838"/>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School Payments</a:t>
            </a:r>
            <a:endParaRPr lang="en-US" dirty="0"/>
          </a:p>
        </p:txBody>
      </p:sp>
      <p:sp>
        <p:nvSpPr>
          <p:cNvPr id="3" name="TextBox 2"/>
          <p:cNvSpPr txBox="1"/>
          <p:nvPr/>
        </p:nvSpPr>
        <p:spPr>
          <a:xfrm>
            <a:off x="685800" y="1371600"/>
            <a:ext cx="7924800" cy="1200329"/>
          </a:xfrm>
          <a:prstGeom prst="rect">
            <a:avLst/>
          </a:prstGeom>
          <a:noFill/>
        </p:spPr>
        <p:txBody>
          <a:bodyPr wrap="square" rtlCol="0">
            <a:spAutoFit/>
          </a:bodyPr>
          <a:lstStyle/>
          <a:p>
            <a:r>
              <a:rPr lang="en-US" dirty="0" smtClean="0"/>
              <a:t>Just a reminder!  Act 1 (commonly referred to as the H/F Act) makes a property eligible for both: allowing installment payments and receiving an exclusion.  Non-H/F properties must use the normal Discount, Face, and Penalty method of payment and they do not receive an exclusion or tax reduction!</a:t>
            </a:r>
            <a:endParaRPr lang="en-US" dirty="0"/>
          </a:p>
        </p:txBody>
      </p:sp>
      <p:sp>
        <p:nvSpPr>
          <p:cNvPr id="4" name="TextBox 3"/>
          <p:cNvSpPr txBox="1"/>
          <p:nvPr/>
        </p:nvSpPr>
        <p:spPr>
          <a:xfrm>
            <a:off x="685800" y="2971800"/>
            <a:ext cx="7696200" cy="1477328"/>
          </a:xfrm>
          <a:prstGeom prst="rect">
            <a:avLst/>
          </a:prstGeom>
          <a:noFill/>
        </p:spPr>
        <p:txBody>
          <a:bodyPr wrap="square" rtlCol="0">
            <a:spAutoFit/>
          </a:bodyPr>
          <a:lstStyle/>
          <a:p>
            <a:r>
              <a:rPr lang="en-US" dirty="0" smtClean="0"/>
              <a:t>The County School Districts limited installments to just 3 payments!  The advantage to this for the Tax Collector is that you don’t have to track late installment payments!  Had they allowed for four payments then the law required tracking of late installment payments and revocation of installment payment privileges under certain criteria!  </a:t>
            </a:r>
            <a:endParaRPr lang="en-US" dirty="0"/>
          </a:p>
        </p:txBody>
      </p:sp>
      <p:sp>
        <p:nvSpPr>
          <p:cNvPr id="5" name="TextBox 4"/>
          <p:cNvSpPr txBox="1"/>
          <p:nvPr/>
        </p:nvSpPr>
        <p:spPr>
          <a:xfrm>
            <a:off x="685800" y="4876800"/>
            <a:ext cx="7162800" cy="923330"/>
          </a:xfrm>
          <a:prstGeom prst="rect">
            <a:avLst/>
          </a:prstGeom>
          <a:noFill/>
        </p:spPr>
        <p:txBody>
          <a:bodyPr wrap="square" rtlCol="0">
            <a:spAutoFit/>
          </a:bodyPr>
          <a:lstStyle/>
          <a:p>
            <a:r>
              <a:rPr lang="en-US" b="1" u="sng" dirty="0" smtClean="0"/>
              <a:t>The first installment must be paid during the discount period </a:t>
            </a:r>
            <a:r>
              <a:rPr lang="en-US" dirty="0" smtClean="0"/>
              <a:t>specified for them!  If not the taxpayer is not eligible to use the installment payment process!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Receiving School Payments</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1066800" y="2667000"/>
            <a:ext cx="6553200" cy="4095750"/>
          </a:xfrm>
          <a:prstGeom prst="rect">
            <a:avLst/>
          </a:prstGeom>
          <a:noFill/>
          <a:ln w="9525">
            <a:noFill/>
            <a:miter lim="800000"/>
            <a:headEnd/>
            <a:tailEnd/>
          </a:ln>
        </p:spPr>
      </p:pic>
      <p:sp>
        <p:nvSpPr>
          <p:cNvPr id="4" name="Freeform 3"/>
          <p:cNvSpPr/>
          <p:nvPr/>
        </p:nvSpPr>
        <p:spPr>
          <a:xfrm>
            <a:off x="4876800" y="4648200"/>
            <a:ext cx="1532018" cy="457200"/>
          </a:xfrm>
          <a:custGeom>
            <a:avLst/>
            <a:gdLst>
              <a:gd name="connsiteX0" fmla="*/ 1329959 w 1532018"/>
              <a:gd name="connsiteY0" fmla="*/ 19147 h 224630"/>
              <a:gd name="connsiteX1" fmla="*/ 138157 w 1532018"/>
              <a:gd name="connsiteY1" fmla="*/ 19147 h 224630"/>
              <a:gd name="connsiteX2" fmla="*/ 107335 w 1532018"/>
              <a:gd name="connsiteY2" fmla="*/ 29421 h 224630"/>
              <a:gd name="connsiteX3" fmla="*/ 35416 w 1532018"/>
              <a:gd name="connsiteY3" fmla="*/ 49970 h 224630"/>
              <a:gd name="connsiteX4" fmla="*/ 4593 w 1532018"/>
              <a:gd name="connsiteY4" fmla="*/ 70518 h 224630"/>
              <a:gd name="connsiteX5" fmla="*/ 14867 w 1532018"/>
              <a:gd name="connsiteY5" fmla="*/ 142437 h 224630"/>
              <a:gd name="connsiteX6" fmla="*/ 76512 w 1532018"/>
              <a:gd name="connsiteY6" fmla="*/ 162985 h 224630"/>
              <a:gd name="connsiteX7" fmla="*/ 271721 w 1532018"/>
              <a:gd name="connsiteY7" fmla="*/ 183534 h 224630"/>
              <a:gd name="connsiteX8" fmla="*/ 590220 w 1532018"/>
              <a:gd name="connsiteY8" fmla="*/ 204082 h 224630"/>
              <a:gd name="connsiteX9" fmla="*/ 723784 w 1532018"/>
              <a:gd name="connsiteY9" fmla="*/ 224630 h 224630"/>
              <a:gd name="connsiteX10" fmla="*/ 1052557 w 1532018"/>
              <a:gd name="connsiteY10" fmla="*/ 214356 h 224630"/>
              <a:gd name="connsiteX11" fmla="*/ 1227218 w 1532018"/>
              <a:gd name="connsiteY11" fmla="*/ 193808 h 224630"/>
              <a:gd name="connsiteX12" fmla="*/ 1288863 w 1532018"/>
              <a:gd name="connsiteY12" fmla="*/ 173260 h 224630"/>
              <a:gd name="connsiteX13" fmla="*/ 1319685 w 1532018"/>
              <a:gd name="connsiteY13" fmla="*/ 162985 h 224630"/>
              <a:gd name="connsiteX14" fmla="*/ 1350508 w 1532018"/>
              <a:gd name="connsiteY14" fmla="*/ 49970 h 224630"/>
              <a:gd name="connsiteX15" fmla="*/ 1329959 w 1532018"/>
              <a:gd name="connsiteY15" fmla="*/ 19147 h 2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2018" h="224630">
                <a:moveTo>
                  <a:pt x="1329959" y="19147"/>
                </a:moveTo>
                <a:cubicBezTo>
                  <a:pt x="1127901" y="14010"/>
                  <a:pt x="1191254" y="0"/>
                  <a:pt x="138157" y="19147"/>
                </a:cubicBezTo>
                <a:cubicBezTo>
                  <a:pt x="127329" y="19344"/>
                  <a:pt x="117748" y="26446"/>
                  <a:pt x="107335" y="29421"/>
                </a:cubicBezTo>
                <a:cubicBezTo>
                  <a:pt x="91977" y="33809"/>
                  <a:pt x="51836" y="41760"/>
                  <a:pt x="35416" y="49970"/>
                </a:cubicBezTo>
                <a:cubicBezTo>
                  <a:pt x="24371" y="55492"/>
                  <a:pt x="14867" y="63669"/>
                  <a:pt x="4593" y="70518"/>
                </a:cubicBezTo>
                <a:cubicBezTo>
                  <a:pt x="8018" y="94491"/>
                  <a:pt x="0" y="123322"/>
                  <a:pt x="14867" y="142437"/>
                </a:cubicBezTo>
                <a:cubicBezTo>
                  <a:pt x="28165" y="159534"/>
                  <a:pt x="55070" y="159922"/>
                  <a:pt x="76512" y="162985"/>
                </a:cubicBezTo>
                <a:cubicBezTo>
                  <a:pt x="173191" y="176797"/>
                  <a:pt x="151655" y="175157"/>
                  <a:pt x="271721" y="183534"/>
                </a:cubicBezTo>
                <a:lnTo>
                  <a:pt x="590220" y="204082"/>
                </a:lnTo>
                <a:cubicBezTo>
                  <a:pt x="607517" y="206965"/>
                  <a:pt x="710564" y="224630"/>
                  <a:pt x="723784" y="224630"/>
                </a:cubicBezTo>
                <a:cubicBezTo>
                  <a:pt x="833428" y="224630"/>
                  <a:pt x="942966" y="217781"/>
                  <a:pt x="1052557" y="214356"/>
                </a:cubicBezTo>
                <a:lnTo>
                  <a:pt x="1227218" y="193808"/>
                </a:lnTo>
                <a:cubicBezTo>
                  <a:pt x="1248397" y="189270"/>
                  <a:pt x="1268315" y="180110"/>
                  <a:pt x="1288863" y="173260"/>
                </a:cubicBezTo>
                <a:lnTo>
                  <a:pt x="1319685" y="162985"/>
                </a:lnTo>
                <a:cubicBezTo>
                  <a:pt x="1345526" y="124225"/>
                  <a:pt x="1383263" y="99102"/>
                  <a:pt x="1350508" y="49970"/>
                </a:cubicBezTo>
                <a:cubicBezTo>
                  <a:pt x="1342937" y="38613"/>
                  <a:pt x="1532018" y="24284"/>
                  <a:pt x="1329959" y="19147"/>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6800" y="838200"/>
            <a:ext cx="6553200" cy="1815882"/>
          </a:xfrm>
          <a:prstGeom prst="rect">
            <a:avLst/>
          </a:prstGeom>
          <a:noFill/>
        </p:spPr>
        <p:txBody>
          <a:bodyPr wrap="square" rtlCol="0">
            <a:spAutoFit/>
          </a:bodyPr>
          <a:lstStyle/>
          <a:p>
            <a:r>
              <a:rPr lang="en-US" sz="1600" dirty="0" smtClean="0"/>
              <a:t>Accepting full payments is done exactly the same as for County and Township; so let’s focus on installments.  You can see in this screen that the first payment is highlighted green.  That indicates the payment is in the discount period for the installment and can be taken!  If the date is after the discount period for the 1</a:t>
            </a:r>
            <a:r>
              <a:rPr lang="en-US" sz="1600" baseline="30000" dirty="0" smtClean="0"/>
              <a:t>st</a:t>
            </a:r>
            <a:r>
              <a:rPr lang="en-US" sz="1600" dirty="0" smtClean="0"/>
              <a:t> payment the box turns red and no installment payments can be taken.  The taxpayer by failing to meet the deadline has indicated they are not doing installments!</a:t>
            </a:r>
            <a:endParaRPr lang="en-US" sz="1600" dirty="0"/>
          </a:p>
        </p:txBody>
      </p:sp>
      <p:pic>
        <p:nvPicPr>
          <p:cNvPr id="3074" name="Picture 2"/>
          <p:cNvPicPr>
            <a:picLocks noChangeAspect="1" noChangeArrowheads="1"/>
          </p:cNvPicPr>
          <p:nvPr/>
        </p:nvPicPr>
        <p:blipFill>
          <a:blip r:embed="rId3" cstate="print"/>
          <a:srcRect/>
          <a:stretch>
            <a:fillRect/>
          </a:stretch>
        </p:blipFill>
        <p:spPr bwMode="auto">
          <a:xfrm>
            <a:off x="1066800" y="2667000"/>
            <a:ext cx="6583680" cy="4038600"/>
          </a:xfrm>
          <a:prstGeom prst="rect">
            <a:avLst/>
          </a:prstGeom>
          <a:noFill/>
          <a:ln w="9525">
            <a:noFill/>
            <a:miter lim="800000"/>
            <a:headEnd/>
            <a:tailEnd/>
          </a:ln>
        </p:spPr>
      </p:pic>
      <p:sp>
        <p:nvSpPr>
          <p:cNvPr id="7" name="Freeform 6"/>
          <p:cNvSpPr/>
          <p:nvPr/>
        </p:nvSpPr>
        <p:spPr>
          <a:xfrm>
            <a:off x="2362200" y="3352800"/>
            <a:ext cx="990600" cy="297951"/>
          </a:xfrm>
          <a:custGeom>
            <a:avLst/>
            <a:gdLst>
              <a:gd name="connsiteX0" fmla="*/ 750013 w 936056"/>
              <a:gd name="connsiteY0" fmla="*/ 10274 h 297951"/>
              <a:gd name="connsiteX1" fmla="*/ 195209 w 936056"/>
              <a:gd name="connsiteY1" fmla="*/ 30823 h 297951"/>
              <a:gd name="connsiteX2" fmla="*/ 133564 w 936056"/>
              <a:gd name="connsiteY2" fmla="*/ 41097 h 297951"/>
              <a:gd name="connsiteX3" fmla="*/ 102741 w 936056"/>
              <a:gd name="connsiteY3" fmla="*/ 51371 h 297951"/>
              <a:gd name="connsiteX4" fmla="*/ 30822 w 936056"/>
              <a:gd name="connsiteY4" fmla="*/ 71919 h 297951"/>
              <a:gd name="connsiteX5" fmla="*/ 10274 w 936056"/>
              <a:gd name="connsiteY5" fmla="*/ 133564 h 297951"/>
              <a:gd name="connsiteX6" fmla="*/ 0 w 936056"/>
              <a:gd name="connsiteY6" fmla="*/ 164387 h 297951"/>
              <a:gd name="connsiteX7" fmla="*/ 10274 w 936056"/>
              <a:gd name="connsiteY7" fmla="*/ 195209 h 297951"/>
              <a:gd name="connsiteX8" fmla="*/ 30822 w 936056"/>
              <a:gd name="connsiteY8" fmla="*/ 215758 h 297951"/>
              <a:gd name="connsiteX9" fmla="*/ 61645 w 936056"/>
              <a:gd name="connsiteY9" fmla="*/ 236306 h 297951"/>
              <a:gd name="connsiteX10" fmla="*/ 123290 w 936056"/>
              <a:gd name="connsiteY10" fmla="*/ 256854 h 297951"/>
              <a:gd name="connsiteX11" fmla="*/ 154112 w 936056"/>
              <a:gd name="connsiteY11" fmla="*/ 267128 h 297951"/>
              <a:gd name="connsiteX12" fmla="*/ 246579 w 936056"/>
              <a:gd name="connsiteY12" fmla="*/ 297951 h 297951"/>
              <a:gd name="connsiteX13" fmla="*/ 770562 w 936056"/>
              <a:gd name="connsiteY13" fmla="*/ 287677 h 297951"/>
              <a:gd name="connsiteX14" fmla="*/ 863029 w 936056"/>
              <a:gd name="connsiteY14" fmla="*/ 277402 h 297951"/>
              <a:gd name="connsiteX15" fmla="*/ 893851 w 936056"/>
              <a:gd name="connsiteY15" fmla="*/ 267128 h 297951"/>
              <a:gd name="connsiteX16" fmla="*/ 934948 w 936056"/>
              <a:gd name="connsiteY16" fmla="*/ 215758 h 297951"/>
              <a:gd name="connsiteX17" fmla="*/ 904126 w 936056"/>
              <a:gd name="connsiteY17" fmla="*/ 61645 h 297951"/>
              <a:gd name="connsiteX18" fmla="*/ 883577 w 936056"/>
              <a:gd name="connsiteY18" fmla="*/ 41097 h 297951"/>
              <a:gd name="connsiteX19" fmla="*/ 863029 w 936056"/>
              <a:gd name="connsiteY19" fmla="*/ 10274 h 297951"/>
              <a:gd name="connsiteX20" fmla="*/ 832206 w 936056"/>
              <a:gd name="connsiteY20" fmla="*/ 0 h 297951"/>
              <a:gd name="connsiteX21" fmla="*/ 750013 w 936056"/>
              <a:gd name="connsiteY21" fmla="*/ 10274 h 2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6056" h="297951">
                <a:moveTo>
                  <a:pt x="750013" y="10274"/>
                </a:moveTo>
                <a:cubicBezTo>
                  <a:pt x="643847" y="15411"/>
                  <a:pt x="398588" y="1769"/>
                  <a:pt x="195209" y="30823"/>
                </a:cubicBezTo>
                <a:cubicBezTo>
                  <a:pt x="174587" y="33769"/>
                  <a:pt x="153900" y="36578"/>
                  <a:pt x="133564" y="41097"/>
                </a:cubicBezTo>
                <a:cubicBezTo>
                  <a:pt x="122992" y="43446"/>
                  <a:pt x="113154" y="48396"/>
                  <a:pt x="102741" y="51371"/>
                </a:cubicBezTo>
                <a:cubicBezTo>
                  <a:pt x="12435" y="77172"/>
                  <a:pt x="104726" y="47285"/>
                  <a:pt x="30822" y="71919"/>
                </a:cubicBezTo>
                <a:lnTo>
                  <a:pt x="10274" y="133564"/>
                </a:lnTo>
                <a:lnTo>
                  <a:pt x="0" y="164387"/>
                </a:lnTo>
                <a:cubicBezTo>
                  <a:pt x="3425" y="174661"/>
                  <a:pt x="4702" y="185923"/>
                  <a:pt x="10274" y="195209"/>
                </a:cubicBezTo>
                <a:cubicBezTo>
                  <a:pt x="15258" y="203515"/>
                  <a:pt x="23258" y="209707"/>
                  <a:pt x="30822" y="215758"/>
                </a:cubicBezTo>
                <a:cubicBezTo>
                  <a:pt x="40464" y="223472"/>
                  <a:pt x="50361" y="231291"/>
                  <a:pt x="61645" y="236306"/>
                </a:cubicBezTo>
                <a:cubicBezTo>
                  <a:pt x="81438" y="245103"/>
                  <a:pt x="102742" y="250005"/>
                  <a:pt x="123290" y="256854"/>
                </a:cubicBezTo>
                <a:cubicBezTo>
                  <a:pt x="133564" y="260279"/>
                  <a:pt x="144426" y="262285"/>
                  <a:pt x="154112" y="267128"/>
                </a:cubicBezTo>
                <a:cubicBezTo>
                  <a:pt x="210828" y="295487"/>
                  <a:pt x="180190" y="284673"/>
                  <a:pt x="246579" y="297951"/>
                </a:cubicBezTo>
                <a:lnTo>
                  <a:pt x="770562" y="287677"/>
                </a:lnTo>
                <a:cubicBezTo>
                  <a:pt x="801557" y="286644"/>
                  <a:pt x="832439" y="282501"/>
                  <a:pt x="863029" y="277402"/>
                </a:cubicBezTo>
                <a:cubicBezTo>
                  <a:pt x="873711" y="275622"/>
                  <a:pt x="883577" y="270553"/>
                  <a:pt x="893851" y="267128"/>
                </a:cubicBezTo>
                <a:cubicBezTo>
                  <a:pt x="903721" y="257258"/>
                  <a:pt x="933770" y="229898"/>
                  <a:pt x="934948" y="215758"/>
                </a:cubicBezTo>
                <a:cubicBezTo>
                  <a:pt x="936056" y="202464"/>
                  <a:pt x="924861" y="82379"/>
                  <a:pt x="904126" y="61645"/>
                </a:cubicBezTo>
                <a:cubicBezTo>
                  <a:pt x="897276" y="54796"/>
                  <a:pt x="889628" y="48661"/>
                  <a:pt x="883577" y="41097"/>
                </a:cubicBezTo>
                <a:cubicBezTo>
                  <a:pt x="875863" y="31455"/>
                  <a:pt x="872671" y="17988"/>
                  <a:pt x="863029" y="10274"/>
                </a:cubicBezTo>
                <a:cubicBezTo>
                  <a:pt x="854572" y="3508"/>
                  <a:pt x="842480" y="3425"/>
                  <a:pt x="832206" y="0"/>
                </a:cubicBezTo>
                <a:cubicBezTo>
                  <a:pt x="736335" y="10652"/>
                  <a:pt x="856179" y="5137"/>
                  <a:pt x="750013" y="10274"/>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blinds(horizontal)">
                                      <p:cBhvr>
                                        <p:cTn id="11" dur="5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066800" y="2133600"/>
            <a:ext cx="7162800" cy="44767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Installing School Data</a:t>
            </a:r>
            <a:endParaRPr lang="en-US" dirty="0"/>
          </a:p>
        </p:txBody>
      </p:sp>
      <p:sp>
        <p:nvSpPr>
          <p:cNvPr id="6" name="TextBox 5"/>
          <p:cNvSpPr txBox="1"/>
          <p:nvPr/>
        </p:nvSpPr>
        <p:spPr>
          <a:xfrm>
            <a:off x="685800" y="1524000"/>
            <a:ext cx="8305800" cy="369332"/>
          </a:xfrm>
          <a:prstGeom prst="rect">
            <a:avLst/>
          </a:prstGeom>
          <a:noFill/>
        </p:spPr>
        <p:txBody>
          <a:bodyPr wrap="square" rtlCol="0">
            <a:spAutoFit/>
          </a:bodyPr>
          <a:lstStyle/>
          <a:p>
            <a:r>
              <a:rPr lang="en-US" dirty="0" smtClean="0"/>
              <a:t>Make sure no other software is open when installing the data.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Receiving School Payments</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1066800" y="2667000"/>
            <a:ext cx="6553200" cy="4095750"/>
          </a:xfrm>
          <a:prstGeom prst="rect">
            <a:avLst/>
          </a:prstGeom>
          <a:noFill/>
          <a:ln w="9525">
            <a:noFill/>
            <a:miter lim="800000"/>
            <a:headEnd/>
            <a:tailEnd/>
          </a:ln>
        </p:spPr>
      </p:pic>
      <p:sp>
        <p:nvSpPr>
          <p:cNvPr id="4" name="TextBox 3"/>
          <p:cNvSpPr txBox="1"/>
          <p:nvPr/>
        </p:nvSpPr>
        <p:spPr>
          <a:xfrm>
            <a:off x="1066800" y="914400"/>
            <a:ext cx="7467600" cy="1323439"/>
          </a:xfrm>
          <a:prstGeom prst="rect">
            <a:avLst/>
          </a:prstGeom>
          <a:noFill/>
        </p:spPr>
        <p:txBody>
          <a:bodyPr wrap="square" rtlCol="0">
            <a:spAutoFit/>
          </a:bodyPr>
          <a:lstStyle/>
          <a:p>
            <a:r>
              <a:rPr lang="en-US" sz="1600" dirty="0" smtClean="0"/>
              <a:t>Lets take this payment!  </a:t>
            </a:r>
          </a:p>
          <a:p>
            <a:pPr marL="342900" indent="-342900">
              <a:buAutoNum type="arabicPeriod"/>
            </a:pPr>
            <a:r>
              <a:rPr lang="en-US" sz="1600" dirty="0" smtClean="0"/>
              <a:t>Click the box next to Payment #1</a:t>
            </a:r>
          </a:p>
          <a:p>
            <a:pPr marL="342900" indent="-342900">
              <a:buAutoNum type="arabicPeriod"/>
            </a:pPr>
            <a:r>
              <a:rPr lang="en-US" sz="1600" dirty="0" smtClean="0"/>
              <a:t>Note: the amount in the Payment Information Area now reflects the installment payment if just a School Payment is being received.  You now just need to enter </a:t>
            </a:r>
            <a:r>
              <a:rPr lang="en-US" sz="1600" dirty="0" err="1" smtClean="0"/>
              <a:t>Payor</a:t>
            </a:r>
            <a:r>
              <a:rPr lang="en-US" sz="1600" dirty="0" smtClean="0"/>
              <a:t> and Check/# Cash and accept the payment.</a:t>
            </a:r>
            <a:endParaRPr lang="en-US" sz="1600" dirty="0"/>
          </a:p>
        </p:txBody>
      </p:sp>
      <p:pic>
        <p:nvPicPr>
          <p:cNvPr id="4100" name="Picture 4"/>
          <p:cNvPicPr>
            <a:picLocks noChangeAspect="1" noChangeArrowheads="1"/>
          </p:cNvPicPr>
          <p:nvPr/>
        </p:nvPicPr>
        <p:blipFill>
          <a:blip r:embed="rId4" cstate="print"/>
          <a:srcRect/>
          <a:stretch>
            <a:fillRect/>
          </a:stretch>
        </p:blipFill>
        <p:spPr bwMode="auto">
          <a:xfrm>
            <a:off x="990600" y="2209800"/>
            <a:ext cx="7315200" cy="4419600"/>
          </a:xfrm>
          <a:prstGeom prst="rect">
            <a:avLst/>
          </a:prstGeom>
          <a:noFill/>
          <a:ln w="9525">
            <a:noFill/>
            <a:miter lim="800000"/>
            <a:headEnd/>
            <a:tailEnd/>
          </a:ln>
        </p:spPr>
      </p:pic>
      <p:sp>
        <p:nvSpPr>
          <p:cNvPr id="7" name="Freeform 6"/>
          <p:cNvSpPr/>
          <p:nvPr/>
        </p:nvSpPr>
        <p:spPr>
          <a:xfrm>
            <a:off x="5562600" y="4572000"/>
            <a:ext cx="783957" cy="381000"/>
          </a:xfrm>
          <a:custGeom>
            <a:avLst/>
            <a:gdLst>
              <a:gd name="connsiteX0" fmla="*/ 362716 w 783957"/>
              <a:gd name="connsiteY0" fmla="*/ 61645 h 267128"/>
              <a:gd name="connsiteX1" fmla="*/ 342168 w 783957"/>
              <a:gd name="connsiteY1" fmla="*/ 30822 h 267128"/>
              <a:gd name="connsiteX2" fmla="*/ 259975 w 783957"/>
              <a:gd name="connsiteY2" fmla="*/ 0 h 267128"/>
              <a:gd name="connsiteX3" fmla="*/ 116137 w 783957"/>
              <a:gd name="connsiteY3" fmla="*/ 10274 h 267128"/>
              <a:gd name="connsiteX4" fmla="*/ 54492 w 783957"/>
              <a:gd name="connsiteY4" fmla="*/ 30822 h 267128"/>
              <a:gd name="connsiteX5" fmla="*/ 13395 w 783957"/>
              <a:gd name="connsiteY5" fmla="*/ 82193 h 267128"/>
              <a:gd name="connsiteX6" fmla="*/ 3121 w 783957"/>
              <a:gd name="connsiteY6" fmla="*/ 113016 h 267128"/>
              <a:gd name="connsiteX7" fmla="*/ 75040 w 783957"/>
              <a:gd name="connsiteY7" fmla="*/ 174661 h 267128"/>
              <a:gd name="connsiteX8" fmla="*/ 105863 w 783957"/>
              <a:gd name="connsiteY8" fmla="*/ 184935 h 267128"/>
              <a:gd name="connsiteX9" fmla="*/ 136685 w 783957"/>
              <a:gd name="connsiteY9" fmla="*/ 205483 h 267128"/>
              <a:gd name="connsiteX10" fmla="*/ 198330 w 783957"/>
              <a:gd name="connsiteY10" fmla="*/ 215757 h 267128"/>
              <a:gd name="connsiteX11" fmla="*/ 249701 w 783957"/>
              <a:gd name="connsiteY11" fmla="*/ 226031 h 267128"/>
              <a:gd name="connsiteX12" fmla="*/ 290797 w 783957"/>
              <a:gd name="connsiteY12" fmla="*/ 236305 h 267128"/>
              <a:gd name="connsiteX13" fmla="*/ 372991 w 783957"/>
              <a:gd name="connsiteY13" fmla="*/ 246580 h 267128"/>
              <a:gd name="connsiteX14" fmla="*/ 414087 w 783957"/>
              <a:gd name="connsiteY14" fmla="*/ 256854 h 267128"/>
              <a:gd name="connsiteX15" fmla="*/ 475732 w 783957"/>
              <a:gd name="connsiteY15" fmla="*/ 267128 h 267128"/>
              <a:gd name="connsiteX16" fmla="*/ 691490 w 783957"/>
              <a:gd name="connsiteY16" fmla="*/ 256854 h 267128"/>
              <a:gd name="connsiteX17" fmla="*/ 722312 w 783957"/>
              <a:gd name="connsiteY17" fmla="*/ 246580 h 267128"/>
              <a:gd name="connsiteX18" fmla="*/ 742860 w 783957"/>
              <a:gd name="connsiteY18" fmla="*/ 226031 h 267128"/>
              <a:gd name="connsiteX19" fmla="*/ 773683 w 783957"/>
              <a:gd name="connsiteY19" fmla="*/ 174661 h 267128"/>
              <a:gd name="connsiteX20" fmla="*/ 783957 w 783957"/>
              <a:gd name="connsiteY20" fmla="*/ 143838 h 267128"/>
              <a:gd name="connsiteX21" fmla="*/ 732586 w 783957"/>
              <a:gd name="connsiteY21" fmla="*/ 71919 h 267128"/>
              <a:gd name="connsiteX22" fmla="*/ 609296 w 783957"/>
              <a:gd name="connsiteY22" fmla="*/ 61645 h 267128"/>
              <a:gd name="connsiteX23" fmla="*/ 465458 w 783957"/>
              <a:gd name="connsiteY23" fmla="*/ 41096 h 267128"/>
              <a:gd name="connsiteX24" fmla="*/ 372991 w 783957"/>
              <a:gd name="connsiteY24" fmla="*/ 30822 h 267128"/>
              <a:gd name="connsiteX25" fmla="*/ 321620 w 783957"/>
              <a:gd name="connsiteY25" fmla="*/ 20548 h 26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3957" h="267128">
                <a:moveTo>
                  <a:pt x="362716" y="61645"/>
                </a:moveTo>
                <a:cubicBezTo>
                  <a:pt x="355867" y="51371"/>
                  <a:pt x="350899" y="39554"/>
                  <a:pt x="342168" y="30822"/>
                </a:cubicBezTo>
                <a:cubicBezTo>
                  <a:pt x="315713" y="4367"/>
                  <a:pt x="296729" y="7351"/>
                  <a:pt x="259975" y="0"/>
                </a:cubicBezTo>
                <a:cubicBezTo>
                  <a:pt x="212029" y="3425"/>
                  <a:pt x="163673" y="3144"/>
                  <a:pt x="116137" y="10274"/>
                </a:cubicBezTo>
                <a:cubicBezTo>
                  <a:pt x="94717" y="13487"/>
                  <a:pt x="54492" y="30822"/>
                  <a:pt x="54492" y="30822"/>
                </a:cubicBezTo>
                <a:cubicBezTo>
                  <a:pt x="35380" y="49934"/>
                  <a:pt x="26355" y="56272"/>
                  <a:pt x="13395" y="82193"/>
                </a:cubicBezTo>
                <a:cubicBezTo>
                  <a:pt x="8552" y="91880"/>
                  <a:pt x="6546" y="102742"/>
                  <a:pt x="3121" y="113016"/>
                </a:cubicBezTo>
                <a:cubicBezTo>
                  <a:pt x="18648" y="175125"/>
                  <a:pt x="0" y="149647"/>
                  <a:pt x="75040" y="174661"/>
                </a:cubicBezTo>
                <a:lnTo>
                  <a:pt x="105863" y="184935"/>
                </a:lnTo>
                <a:cubicBezTo>
                  <a:pt x="116137" y="191784"/>
                  <a:pt x="124971" y="201578"/>
                  <a:pt x="136685" y="205483"/>
                </a:cubicBezTo>
                <a:cubicBezTo>
                  <a:pt x="156448" y="212071"/>
                  <a:pt x="177834" y="212031"/>
                  <a:pt x="198330" y="215757"/>
                </a:cubicBezTo>
                <a:cubicBezTo>
                  <a:pt x="215511" y="218881"/>
                  <a:pt x="232654" y="222243"/>
                  <a:pt x="249701" y="226031"/>
                </a:cubicBezTo>
                <a:cubicBezTo>
                  <a:pt x="263485" y="229094"/>
                  <a:pt x="276869" y="233984"/>
                  <a:pt x="290797" y="236305"/>
                </a:cubicBezTo>
                <a:cubicBezTo>
                  <a:pt x="318033" y="240844"/>
                  <a:pt x="345755" y="242041"/>
                  <a:pt x="372991" y="246580"/>
                </a:cubicBezTo>
                <a:cubicBezTo>
                  <a:pt x="386919" y="248901"/>
                  <a:pt x="400241" y="254085"/>
                  <a:pt x="414087" y="256854"/>
                </a:cubicBezTo>
                <a:cubicBezTo>
                  <a:pt x="434514" y="260939"/>
                  <a:pt x="455184" y="263703"/>
                  <a:pt x="475732" y="267128"/>
                </a:cubicBezTo>
                <a:cubicBezTo>
                  <a:pt x="547651" y="263703"/>
                  <a:pt x="619738" y="262833"/>
                  <a:pt x="691490" y="256854"/>
                </a:cubicBezTo>
                <a:cubicBezTo>
                  <a:pt x="702282" y="255955"/>
                  <a:pt x="713026" y="252152"/>
                  <a:pt x="722312" y="246580"/>
                </a:cubicBezTo>
                <a:cubicBezTo>
                  <a:pt x="730618" y="241596"/>
                  <a:pt x="736011" y="232881"/>
                  <a:pt x="742860" y="226031"/>
                </a:cubicBezTo>
                <a:cubicBezTo>
                  <a:pt x="771965" y="138715"/>
                  <a:pt x="731372" y="245178"/>
                  <a:pt x="773683" y="174661"/>
                </a:cubicBezTo>
                <a:cubicBezTo>
                  <a:pt x="779255" y="165374"/>
                  <a:pt x="780532" y="154112"/>
                  <a:pt x="783957" y="143838"/>
                </a:cubicBezTo>
                <a:cubicBezTo>
                  <a:pt x="767152" y="93422"/>
                  <a:pt x="780374" y="78291"/>
                  <a:pt x="732586" y="71919"/>
                </a:cubicBezTo>
                <a:cubicBezTo>
                  <a:pt x="691709" y="66469"/>
                  <a:pt x="650330" y="65748"/>
                  <a:pt x="609296" y="61645"/>
                </a:cubicBezTo>
                <a:cubicBezTo>
                  <a:pt x="465753" y="47291"/>
                  <a:pt x="585030" y="57039"/>
                  <a:pt x="465458" y="41096"/>
                </a:cubicBezTo>
                <a:cubicBezTo>
                  <a:pt x="434718" y="36997"/>
                  <a:pt x="403813" y="34247"/>
                  <a:pt x="372991" y="30822"/>
                </a:cubicBezTo>
                <a:cubicBezTo>
                  <a:pt x="328572" y="19717"/>
                  <a:pt x="346015" y="20548"/>
                  <a:pt x="321620" y="20548"/>
                </a:cubicBezTo>
              </a:path>
            </a:pathLst>
          </a:cu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410200" y="5867400"/>
            <a:ext cx="1175535" cy="485454"/>
          </a:xfrm>
          <a:custGeom>
            <a:avLst/>
            <a:gdLst>
              <a:gd name="connsiteX0" fmla="*/ 842481 w 924674"/>
              <a:gd name="connsiteY0" fmla="*/ 71919 h 337879"/>
              <a:gd name="connsiteX1" fmla="*/ 688368 w 924674"/>
              <a:gd name="connsiteY1" fmla="*/ 61645 h 337879"/>
              <a:gd name="connsiteX2" fmla="*/ 657546 w 924674"/>
              <a:gd name="connsiteY2" fmla="*/ 51371 h 337879"/>
              <a:gd name="connsiteX3" fmla="*/ 606175 w 924674"/>
              <a:gd name="connsiteY3" fmla="*/ 41097 h 337879"/>
              <a:gd name="connsiteX4" fmla="*/ 462337 w 924674"/>
              <a:gd name="connsiteY4" fmla="*/ 30823 h 337879"/>
              <a:gd name="connsiteX5" fmla="*/ 380143 w 924674"/>
              <a:gd name="connsiteY5" fmla="*/ 10274 h 337879"/>
              <a:gd name="connsiteX6" fmla="*/ 328773 w 924674"/>
              <a:gd name="connsiteY6" fmla="*/ 0 h 337879"/>
              <a:gd name="connsiteX7" fmla="*/ 113015 w 924674"/>
              <a:gd name="connsiteY7" fmla="*/ 10274 h 337879"/>
              <a:gd name="connsiteX8" fmla="*/ 30822 w 924674"/>
              <a:gd name="connsiteY8" fmla="*/ 30823 h 337879"/>
              <a:gd name="connsiteX9" fmla="*/ 0 w 924674"/>
              <a:gd name="connsiteY9" fmla="*/ 51371 h 337879"/>
              <a:gd name="connsiteX10" fmla="*/ 10274 w 924674"/>
              <a:gd name="connsiteY10" fmla="*/ 133564 h 337879"/>
              <a:gd name="connsiteX11" fmla="*/ 41096 w 924674"/>
              <a:gd name="connsiteY11" fmla="*/ 154112 h 337879"/>
              <a:gd name="connsiteX12" fmla="*/ 61645 w 924674"/>
              <a:gd name="connsiteY12" fmla="*/ 174661 h 337879"/>
              <a:gd name="connsiteX13" fmla="*/ 123290 w 924674"/>
              <a:gd name="connsiteY13" fmla="*/ 205483 h 337879"/>
              <a:gd name="connsiteX14" fmla="*/ 205483 w 924674"/>
              <a:gd name="connsiteY14" fmla="*/ 246580 h 337879"/>
              <a:gd name="connsiteX15" fmla="*/ 267128 w 924674"/>
              <a:gd name="connsiteY15" fmla="*/ 267128 h 337879"/>
              <a:gd name="connsiteX16" fmla="*/ 349321 w 924674"/>
              <a:gd name="connsiteY16" fmla="*/ 277402 h 337879"/>
              <a:gd name="connsiteX17" fmla="*/ 421240 w 924674"/>
              <a:gd name="connsiteY17" fmla="*/ 287676 h 337879"/>
              <a:gd name="connsiteX18" fmla="*/ 534256 w 924674"/>
              <a:gd name="connsiteY18" fmla="*/ 308225 h 337879"/>
              <a:gd name="connsiteX19" fmla="*/ 678094 w 924674"/>
              <a:gd name="connsiteY19" fmla="*/ 318499 h 337879"/>
              <a:gd name="connsiteX20" fmla="*/ 852755 w 924674"/>
              <a:gd name="connsiteY20" fmla="*/ 318499 h 337879"/>
              <a:gd name="connsiteX21" fmla="*/ 883577 w 924674"/>
              <a:gd name="connsiteY21" fmla="*/ 297951 h 337879"/>
              <a:gd name="connsiteX22" fmla="*/ 924674 w 924674"/>
              <a:gd name="connsiteY22" fmla="*/ 246580 h 337879"/>
              <a:gd name="connsiteX23" fmla="*/ 904126 w 924674"/>
              <a:gd name="connsiteY23" fmla="*/ 123290 h 337879"/>
              <a:gd name="connsiteX24" fmla="*/ 883577 w 924674"/>
              <a:gd name="connsiteY24" fmla="*/ 102742 h 337879"/>
              <a:gd name="connsiteX25" fmla="*/ 852755 w 924674"/>
              <a:gd name="connsiteY25" fmla="*/ 92467 h 337879"/>
              <a:gd name="connsiteX26" fmla="*/ 842481 w 924674"/>
              <a:gd name="connsiteY26" fmla="*/ 71919 h 33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24674" h="337879">
                <a:moveTo>
                  <a:pt x="842481" y="71919"/>
                </a:moveTo>
                <a:cubicBezTo>
                  <a:pt x="815083" y="66782"/>
                  <a:pt x="739538" y="67330"/>
                  <a:pt x="688368" y="61645"/>
                </a:cubicBezTo>
                <a:cubicBezTo>
                  <a:pt x="677604" y="60449"/>
                  <a:pt x="668052" y="53998"/>
                  <a:pt x="657546" y="51371"/>
                </a:cubicBezTo>
                <a:cubicBezTo>
                  <a:pt x="640605" y="47136"/>
                  <a:pt x="623542" y="42925"/>
                  <a:pt x="606175" y="41097"/>
                </a:cubicBezTo>
                <a:cubicBezTo>
                  <a:pt x="558371" y="36065"/>
                  <a:pt x="510283" y="34248"/>
                  <a:pt x="462337" y="30823"/>
                </a:cubicBezTo>
                <a:lnTo>
                  <a:pt x="380143" y="10274"/>
                </a:lnTo>
                <a:cubicBezTo>
                  <a:pt x="363128" y="6347"/>
                  <a:pt x="346235" y="0"/>
                  <a:pt x="328773" y="0"/>
                </a:cubicBezTo>
                <a:cubicBezTo>
                  <a:pt x="256772" y="0"/>
                  <a:pt x="184934" y="6849"/>
                  <a:pt x="113015" y="10274"/>
                </a:cubicBezTo>
                <a:cubicBezTo>
                  <a:pt x="93470" y="14183"/>
                  <a:pt x="51887" y="20290"/>
                  <a:pt x="30822" y="30823"/>
                </a:cubicBezTo>
                <a:cubicBezTo>
                  <a:pt x="19778" y="36345"/>
                  <a:pt x="10274" y="44522"/>
                  <a:pt x="0" y="51371"/>
                </a:cubicBezTo>
                <a:cubicBezTo>
                  <a:pt x="3425" y="78769"/>
                  <a:pt x="20" y="107928"/>
                  <a:pt x="10274" y="133564"/>
                </a:cubicBezTo>
                <a:cubicBezTo>
                  <a:pt x="14860" y="145029"/>
                  <a:pt x="31454" y="146398"/>
                  <a:pt x="41096" y="154112"/>
                </a:cubicBezTo>
                <a:cubicBezTo>
                  <a:pt x="48660" y="160163"/>
                  <a:pt x="54081" y="168610"/>
                  <a:pt x="61645" y="174661"/>
                </a:cubicBezTo>
                <a:cubicBezTo>
                  <a:pt x="90097" y="197423"/>
                  <a:pt x="90735" y="194632"/>
                  <a:pt x="123290" y="205483"/>
                </a:cubicBezTo>
                <a:cubicBezTo>
                  <a:pt x="159154" y="241348"/>
                  <a:pt x="134648" y="222969"/>
                  <a:pt x="205483" y="246580"/>
                </a:cubicBezTo>
                <a:lnTo>
                  <a:pt x="267128" y="267128"/>
                </a:lnTo>
                <a:lnTo>
                  <a:pt x="349321" y="277402"/>
                </a:lnTo>
                <a:cubicBezTo>
                  <a:pt x="373325" y="280602"/>
                  <a:pt x="397353" y="283695"/>
                  <a:pt x="421240" y="287676"/>
                </a:cubicBezTo>
                <a:cubicBezTo>
                  <a:pt x="462837" y="294609"/>
                  <a:pt x="491413" y="303941"/>
                  <a:pt x="534256" y="308225"/>
                </a:cubicBezTo>
                <a:cubicBezTo>
                  <a:pt x="582086" y="313008"/>
                  <a:pt x="630148" y="315074"/>
                  <a:pt x="678094" y="318499"/>
                </a:cubicBezTo>
                <a:cubicBezTo>
                  <a:pt x="753195" y="331016"/>
                  <a:pt x="762314" y="337879"/>
                  <a:pt x="852755" y="318499"/>
                </a:cubicBezTo>
                <a:cubicBezTo>
                  <a:pt x="864829" y="315912"/>
                  <a:pt x="873935" y="305665"/>
                  <a:pt x="883577" y="297951"/>
                </a:cubicBezTo>
                <a:cubicBezTo>
                  <a:pt x="904492" y="281219"/>
                  <a:pt x="909416" y="269467"/>
                  <a:pt x="924674" y="246580"/>
                </a:cubicBezTo>
                <a:cubicBezTo>
                  <a:pt x="923659" y="237449"/>
                  <a:pt x="920556" y="150672"/>
                  <a:pt x="904126" y="123290"/>
                </a:cubicBezTo>
                <a:cubicBezTo>
                  <a:pt x="899142" y="114984"/>
                  <a:pt x="891883" y="107726"/>
                  <a:pt x="883577" y="102742"/>
                </a:cubicBezTo>
                <a:cubicBezTo>
                  <a:pt x="874291" y="97170"/>
                  <a:pt x="862810" y="96489"/>
                  <a:pt x="852755" y="92467"/>
                </a:cubicBezTo>
                <a:cubicBezTo>
                  <a:pt x="845645" y="89623"/>
                  <a:pt x="869879" y="77056"/>
                  <a:pt x="842481" y="7191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219200" y="5791200"/>
            <a:ext cx="1277649" cy="324134"/>
          </a:xfrm>
          <a:custGeom>
            <a:avLst/>
            <a:gdLst>
              <a:gd name="connsiteX0" fmla="*/ 344420 w 1277649"/>
              <a:gd name="connsiteY0" fmla="*/ 1712 h 324134"/>
              <a:gd name="connsiteX1" fmla="*/ 159485 w 1277649"/>
              <a:gd name="connsiteY1" fmla="*/ 11986 h 324134"/>
              <a:gd name="connsiteX2" fmla="*/ 118389 w 1277649"/>
              <a:gd name="connsiteY2" fmla="*/ 22260 h 324134"/>
              <a:gd name="connsiteX3" fmla="*/ 67018 w 1277649"/>
              <a:gd name="connsiteY3" fmla="*/ 63357 h 324134"/>
              <a:gd name="connsiteX4" fmla="*/ 36195 w 1277649"/>
              <a:gd name="connsiteY4" fmla="*/ 83905 h 324134"/>
              <a:gd name="connsiteX5" fmla="*/ 25921 w 1277649"/>
              <a:gd name="connsiteY5" fmla="*/ 227743 h 324134"/>
              <a:gd name="connsiteX6" fmla="*/ 87566 w 1277649"/>
              <a:gd name="connsiteY6" fmla="*/ 258566 h 324134"/>
              <a:gd name="connsiteX7" fmla="*/ 128663 w 1277649"/>
              <a:gd name="connsiteY7" fmla="*/ 268840 h 324134"/>
              <a:gd name="connsiteX8" fmla="*/ 221130 w 1277649"/>
              <a:gd name="connsiteY8" fmla="*/ 299662 h 324134"/>
              <a:gd name="connsiteX9" fmla="*/ 251953 w 1277649"/>
              <a:gd name="connsiteY9" fmla="*/ 309937 h 324134"/>
              <a:gd name="connsiteX10" fmla="*/ 293049 w 1277649"/>
              <a:gd name="connsiteY10" fmla="*/ 320211 h 324134"/>
              <a:gd name="connsiteX11" fmla="*/ 827305 w 1277649"/>
              <a:gd name="connsiteY11" fmla="*/ 309937 h 324134"/>
              <a:gd name="connsiteX12" fmla="*/ 888950 w 1277649"/>
              <a:gd name="connsiteY12" fmla="*/ 299662 h 324134"/>
              <a:gd name="connsiteX13" fmla="*/ 1053337 w 1277649"/>
              <a:gd name="connsiteY13" fmla="*/ 279114 h 324134"/>
              <a:gd name="connsiteX14" fmla="*/ 1114982 w 1277649"/>
              <a:gd name="connsiteY14" fmla="*/ 258566 h 324134"/>
              <a:gd name="connsiteX15" fmla="*/ 1166353 w 1277649"/>
              <a:gd name="connsiteY15" fmla="*/ 217469 h 324134"/>
              <a:gd name="connsiteX16" fmla="*/ 1186901 w 1277649"/>
              <a:gd name="connsiteY16" fmla="*/ 155824 h 324134"/>
              <a:gd name="connsiteX17" fmla="*/ 1176627 w 1277649"/>
              <a:gd name="connsiteY17" fmla="*/ 83905 h 324134"/>
              <a:gd name="connsiteX18" fmla="*/ 1156078 w 1277649"/>
              <a:gd name="connsiteY18" fmla="*/ 63357 h 324134"/>
              <a:gd name="connsiteX19" fmla="*/ 1125256 w 1277649"/>
              <a:gd name="connsiteY19" fmla="*/ 42808 h 324134"/>
              <a:gd name="connsiteX20" fmla="*/ 1022514 w 1277649"/>
              <a:gd name="connsiteY20" fmla="*/ 22260 h 324134"/>
              <a:gd name="connsiteX21" fmla="*/ 344420 w 1277649"/>
              <a:gd name="connsiteY21" fmla="*/ 1712 h 32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7649" h="324134">
                <a:moveTo>
                  <a:pt x="344420" y="1712"/>
                </a:moveTo>
                <a:cubicBezTo>
                  <a:pt x="200582" y="0"/>
                  <a:pt x="220972" y="6396"/>
                  <a:pt x="159485" y="11986"/>
                </a:cubicBezTo>
                <a:cubicBezTo>
                  <a:pt x="145423" y="13264"/>
                  <a:pt x="131368" y="16698"/>
                  <a:pt x="118389" y="22260"/>
                </a:cubicBezTo>
                <a:cubicBezTo>
                  <a:pt x="84327" y="36858"/>
                  <a:pt x="92515" y="42959"/>
                  <a:pt x="67018" y="63357"/>
                </a:cubicBezTo>
                <a:cubicBezTo>
                  <a:pt x="57376" y="71071"/>
                  <a:pt x="46469" y="77056"/>
                  <a:pt x="36195" y="83905"/>
                </a:cubicBezTo>
                <a:cubicBezTo>
                  <a:pt x="17083" y="141242"/>
                  <a:pt x="0" y="162940"/>
                  <a:pt x="25921" y="227743"/>
                </a:cubicBezTo>
                <a:cubicBezTo>
                  <a:pt x="31731" y="242269"/>
                  <a:pt x="74869" y="254938"/>
                  <a:pt x="87566" y="258566"/>
                </a:cubicBezTo>
                <a:cubicBezTo>
                  <a:pt x="101143" y="262445"/>
                  <a:pt x="115138" y="264783"/>
                  <a:pt x="128663" y="268840"/>
                </a:cubicBezTo>
                <a:cubicBezTo>
                  <a:pt x="128665" y="268840"/>
                  <a:pt x="205718" y="294524"/>
                  <a:pt x="221130" y="299662"/>
                </a:cubicBezTo>
                <a:cubicBezTo>
                  <a:pt x="231404" y="303087"/>
                  <a:pt x="241446" y="307310"/>
                  <a:pt x="251953" y="309937"/>
                </a:cubicBezTo>
                <a:lnTo>
                  <a:pt x="293049" y="320211"/>
                </a:lnTo>
                <a:lnTo>
                  <a:pt x="827305" y="309937"/>
                </a:lnTo>
                <a:cubicBezTo>
                  <a:pt x="848124" y="309219"/>
                  <a:pt x="868301" y="302415"/>
                  <a:pt x="888950" y="299662"/>
                </a:cubicBezTo>
                <a:cubicBezTo>
                  <a:pt x="1277649" y="247834"/>
                  <a:pt x="738195" y="324134"/>
                  <a:pt x="1053337" y="279114"/>
                </a:cubicBezTo>
                <a:cubicBezTo>
                  <a:pt x="1073885" y="272265"/>
                  <a:pt x="1099667" y="273882"/>
                  <a:pt x="1114982" y="258566"/>
                </a:cubicBezTo>
                <a:cubicBezTo>
                  <a:pt x="1144261" y="229285"/>
                  <a:pt x="1127470" y="243390"/>
                  <a:pt x="1166353" y="217469"/>
                </a:cubicBezTo>
                <a:cubicBezTo>
                  <a:pt x="1173202" y="196921"/>
                  <a:pt x="1189964" y="177266"/>
                  <a:pt x="1186901" y="155824"/>
                </a:cubicBezTo>
                <a:cubicBezTo>
                  <a:pt x="1183476" y="131851"/>
                  <a:pt x="1184285" y="106879"/>
                  <a:pt x="1176627" y="83905"/>
                </a:cubicBezTo>
                <a:cubicBezTo>
                  <a:pt x="1173564" y="74715"/>
                  <a:pt x="1163642" y="69408"/>
                  <a:pt x="1156078" y="63357"/>
                </a:cubicBezTo>
                <a:cubicBezTo>
                  <a:pt x="1146436" y="55643"/>
                  <a:pt x="1136300" y="48330"/>
                  <a:pt x="1125256" y="42808"/>
                </a:cubicBezTo>
                <a:cubicBezTo>
                  <a:pt x="1099707" y="30033"/>
                  <a:pt x="1041991" y="22534"/>
                  <a:pt x="1022514" y="22260"/>
                </a:cubicBezTo>
                <a:cubicBezTo>
                  <a:pt x="803354" y="19173"/>
                  <a:pt x="488258" y="3424"/>
                  <a:pt x="344420" y="1712"/>
                </a:cubicBezTo>
                <a:close/>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Receiving School Payments</a:t>
            </a:r>
            <a:endParaRPr lang="en-US" dirty="0"/>
          </a:p>
        </p:txBody>
      </p:sp>
      <p:sp>
        <p:nvSpPr>
          <p:cNvPr id="4" name="TextBox 3"/>
          <p:cNvSpPr txBox="1"/>
          <p:nvPr/>
        </p:nvSpPr>
        <p:spPr>
          <a:xfrm>
            <a:off x="990600" y="914400"/>
            <a:ext cx="7848600" cy="1077218"/>
          </a:xfrm>
          <a:prstGeom prst="rect">
            <a:avLst/>
          </a:prstGeom>
          <a:noFill/>
        </p:spPr>
        <p:txBody>
          <a:bodyPr wrap="square" rtlCol="0">
            <a:spAutoFit/>
          </a:bodyPr>
          <a:lstStyle/>
          <a:p>
            <a:r>
              <a:rPr lang="en-US" sz="1600" dirty="0" smtClean="0"/>
              <a:t>Once the first installment is received the system automatically sets you up to take the 2</a:t>
            </a:r>
            <a:r>
              <a:rPr lang="en-US" sz="1600" baseline="30000" dirty="0" smtClean="0"/>
              <a:t>nd</a:t>
            </a:r>
            <a:r>
              <a:rPr lang="en-US" sz="1600" dirty="0" smtClean="0"/>
              <a:t> installment.  It also records the period in which each installment is paid.  The first column indicates the current period based on data.  The second indicates the period the payment was entered.  Remember, installments don’t have a discount period!</a:t>
            </a:r>
            <a:endParaRPr lang="en-US" sz="1600" dirty="0"/>
          </a:p>
        </p:txBody>
      </p:sp>
      <p:pic>
        <p:nvPicPr>
          <p:cNvPr id="5123" name="Picture 3"/>
          <p:cNvPicPr>
            <a:picLocks noChangeAspect="1" noChangeArrowheads="1"/>
          </p:cNvPicPr>
          <p:nvPr/>
        </p:nvPicPr>
        <p:blipFill>
          <a:blip r:embed="rId2" cstate="print"/>
          <a:srcRect/>
          <a:stretch>
            <a:fillRect/>
          </a:stretch>
        </p:blipFill>
        <p:spPr bwMode="auto">
          <a:xfrm>
            <a:off x="990600" y="1981200"/>
            <a:ext cx="7486650" cy="4743450"/>
          </a:xfrm>
          <a:prstGeom prst="rect">
            <a:avLst/>
          </a:prstGeom>
          <a:noFill/>
          <a:ln w="9525">
            <a:noFill/>
            <a:miter lim="800000"/>
            <a:headEnd/>
            <a:tailEnd/>
          </a:ln>
        </p:spPr>
      </p:pic>
      <p:sp>
        <p:nvSpPr>
          <p:cNvPr id="6" name="Freeform 5"/>
          <p:cNvSpPr/>
          <p:nvPr/>
        </p:nvSpPr>
        <p:spPr>
          <a:xfrm>
            <a:off x="7466998" y="4448710"/>
            <a:ext cx="300265" cy="768457"/>
          </a:xfrm>
          <a:custGeom>
            <a:avLst/>
            <a:gdLst>
              <a:gd name="connsiteX0" fmla="*/ 12589 w 300265"/>
              <a:gd name="connsiteY0" fmla="*/ 328773 h 768457"/>
              <a:gd name="connsiteX1" fmla="*/ 33137 w 300265"/>
              <a:gd name="connsiteY1" fmla="*/ 154112 h 768457"/>
              <a:gd name="connsiteX2" fmla="*/ 53685 w 300265"/>
              <a:gd name="connsiteY2" fmla="*/ 92468 h 768457"/>
              <a:gd name="connsiteX3" fmla="*/ 63959 w 300265"/>
              <a:gd name="connsiteY3" fmla="*/ 61645 h 768457"/>
              <a:gd name="connsiteX4" fmla="*/ 94782 w 300265"/>
              <a:gd name="connsiteY4" fmla="*/ 10274 h 768457"/>
              <a:gd name="connsiteX5" fmla="*/ 125604 w 300265"/>
              <a:gd name="connsiteY5" fmla="*/ 0 h 768457"/>
              <a:gd name="connsiteX6" fmla="*/ 218072 w 300265"/>
              <a:gd name="connsiteY6" fmla="*/ 20548 h 768457"/>
              <a:gd name="connsiteX7" fmla="*/ 238620 w 300265"/>
              <a:gd name="connsiteY7" fmla="*/ 41097 h 768457"/>
              <a:gd name="connsiteX8" fmla="*/ 259168 w 300265"/>
              <a:gd name="connsiteY8" fmla="*/ 102742 h 768457"/>
              <a:gd name="connsiteX9" fmla="*/ 269442 w 300265"/>
              <a:gd name="connsiteY9" fmla="*/ 164387 h 768457"/>
              <a:gd name="connsiteX10" fmla="*/ 279717 w 300265"/>
              <a:gd name="connsiteY10" fmla="*/ 215757 h 768457"/>
              <a:gd name="connsiteX11" fmla="*/ 289991 w 300265"/>
              <a:gd name="connsiteY11" fmla="*/ 308225 h 768457"/>
              <a:gd name="connsiteX12" fmla="*/ 300265 w 300265"/>
              <a:gd name="connsiteY12" fmla="*/ 380144 h 768457"/>
              <a:gd name="connsiteX13" fmla="*/ 289991 w 300265"/>
              <a:gd name="connsiteY13" fmla="*/ 565079 h 768457"/>
              <a:gd name="connsiteX14" fmla="*/ 269442 w 300265"/>
              <a:gd name="connsiteY14" fmla="*/ 626724 h 768457"/>
              <a:gd name="connsiteX15" fmla="*/ 248894 w 300265"/>
              <a:gd name="connsiteY15" fmla="*/ 688369 h 768457"/>
              <a:gd name="connsiteX16" fmla="*/ 218072 w 300265"/>
              <a:gd name="connsiteY16" fmla="*/ 750014 h 768457"/>
              <a:gd name="connsiteX17" fmla="*/ 187249 w 300265"/>
              <a:gd name="connsiteY17" fmla="*/ 760288 h 768457"/>
              <a:gd name="connsiteX18" fmla="*/ 63959 w 300265"/>
              <a:gd name="connsiteY18" fmla="*/ 750014 h 768457"/>
              <a:gd name="connsiteX19" fmla="*/ 43411 w 300265"/>
              <a:gd name="connsiteY19" fmla="*/ 688369 h 768457"/>
              <a:gd name="connsiteX20" fmla="*/ 12589 w 300265"/>
              <a:gd name="connsiteY20" fmla="*/ 328773 h 76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0265" h="768457">
                <a:moveTo>
                  <a:pt x="12589" y="328773"/>
                </a:moveTo>
                <a:cubicBezTo>
                  <a:pt x="10877" y="239730"/>
                  <a:pt x="0" y="375027"/>
                  <a:pt x="33137" y="154112"/>
                </a:cubicBezTo>
                <a:cubicBezTo>
                  <a:pt x="36350" y="132692"/>
                  <a:pt x="46836" y="113016"/>
                  <a:pt x="53685" y="92468"/>
                </a:cubicBezTo>
                <a:lnTo>
                  <a:pt x="63959" y="61645"/>
                </a:lnTo>
                <a:cubicBezTo>
                  <a:pt x="72040" y="37400"/>
                  <a:pt x="71276" y="24378"/>
                  <a:pt x="94782" y="10274"/>
                </a:cubicBezTo>
                <a:cubicBezTo>
                  <a:pt x="104068" y="4702"/>
                  <a:pt x="115330" y="3425"/>
                  <a:pt x="125604" y="0"/>
                </a:cubicBezTo>
                <a:cubicBezTo>
                  <a:pt x="138051" y="2074"/>
                  <a:pt x="198617" y="8875"/>
                  <a:pt x="218072" y="20548"/>
                </a:cubicBezTo>
                <a:cubicBezTo>
                  <a:pt x="226378" y="25532"/>
                  <a:pt x="231771" y="34247"/>
                  <a:pt x="238620" y="41097"/>
                </a:cubicBezTo>
                <a:cubicBezTo>
                  <a:pt x="245469" y="61645"/>
                  <a:pt x="255607" y="81377"/>
                  <a:pt x="259168" y="102742"/>
                </a:cubicBezTo>
                <a:cubicBezTo>
                  <a:pt x="262593" y="123290"/>
                  <a:pt x="265715" y="143891"/>
                  <a:pt x="269442" y="164387"/>
                </a:cubicBezTo>
                <a:cubicBezTo>
                  <a:pt x="272566" y="181568"/>
                  <a:pt x="277247" y="198470"/>
                  <a:pt x="279717" y="215757"/>
                </a:cubicBezTo>
                <a:cubicBezTo>
                  <a:pt x="284103" y="246458"/>
                  <a:pt x="286144" y="277452"/>
                  <a:pt x="289991" y="308225"/>
                </a:cubicBezTo>
                <a:cubicBezTo>
                  <a:pt x="292995" y="332254"/>
                  <a:pt x="296840" y="356171"/>
                  <a:pt x="300265" y="380144"/>
                </a:cubicBezTo>
                <a:cubicBezTo>
                  <a:pt x="296840" y="441789"/>
                  <a:pt x="297649" y="503816"/>
                  <a:pt x="289991" y="565079"/>
                </a:cubicBezTo>
                <a:cubicBezTo>
                  <a:pt x="287304" y="586572"/>
                  <a:pt x="276292" y="606176"/>
                  <a:pt x="269442" y="626724"/>
                </a:cubicBezTo>
                <a:lnTo>
                  <a:pt x="248894" y="688369"/>
                </a:lnTo>
                <a:cubicBezTo>
                  <a:pt x="242126" y="708673"/>
                  <a:pt x="236177" y="735530"/>
                  <a:pt x="218072" y="750014"/>
                </a:cubicBezTo>
                <a:cubicBezTo>
                  <a:pt x="209615" y="756780"/>
                  <a:pt x="197523" y="756863"/>
                  <a:pt x="187249" y="760288"/>
                </a:cubicBezTo>
                <a:cubicBezTo>
                  <a:pt x="146152" y="756863"/>
                  <a:pt x="100844" y="768457"/>
                  <a:pt x="63959" y="750014"/>
                </a:cubicBezTo>
                <a:cubicBezTo>
                  <a:pt x="44586" y="740327"/>
                  <a:pt x="43411" y="688369"/>
                  <a:pt x="43411" y="688369"/>
                </a:cubicBezTo>
                <a:cubicBezTo>
                  <a:pt x="31284" y="397306"/>
                  <a:pt x="14301" y="417816"/>
                  <a:pt x="12589" y="328773"/>
                </a:cubicBezTo>
                <a:close/>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746715" y="4439553"/>
            <a:ext cx="390418" cy="831090"/>
          </a:xfrm>
          <a:custGeom>
            <a:avLst/>
            <a:gdLst>
              <a:gd name="connsiteX0" fmla="*/ 328773 w 390418"/>
              <a:gd name="connsiteY0" fmla="*/ 286559 h 831090"/>
              <a:gd name="connsiteX1" fmla="*/ 339047 w 390418"/>
              <a:gd name="connsiteY1" fmla="*/ 255737 h 831090"/>
              <a:gd name="connsiteX2" fmla="*/ 328773 w 390418"/>
              <a:gd name="connsiteY2" fmla="*/ 101625 h 831090"/>
              <a:gd name="connsiteX3" fmla="*/ 297950 w 390418"/>
              <a:gd name="connsiteY3" fmla="*/ 39980 h 831090"/>
              <a:gd name="connsiteX4" fmla="*/ 123289 w 390418"/>
              <a:gd name="connsiteY4" fmla="*/ 9157 h 831090"/>
              <a:gd name="connsiteX5" fmla="*/ 10274 w 390418"/>
              <a:gd name="connsiteY5" fmla="*/ 39980 h 831090"/>
              <a:gd name="connsiteX6" fmla="*/ 0 w 390418"/>
              <a:gd name="connsiteY6" fmla="*/ 81076 h 831090"/>
              <a:gd name="connsiteX7" fmla="*/ 10274 w 390418"/>
              <a:gd name="connsiteY7" fmla="*/ 317382 h 831090"/>
              <a:gd name="connsiteX8" fmla="*/ 20548 w 390418"/>
              <a:gd name="connsiteY8" fmla="*/ 738622 h 831090"/>
              <a:gd name="connsiteX9" fmla="*/ 51370 w 390418"/>
              <a:gd name="connsiteY9" fmla="*/ 800267 h 831090"/>
              <a:gd name="connsiteX10" fmla="*/ 82193 w 390418"/>
              <a:gd name="connsiteY10" fmla="*/ 810541 h 831090"/>
              <a:gd name="connsiteX11" fmla="*/ 164386 w 390418"/>
              <a:gd name="connsiteY11" fmla="*/ 820816 h 831090"/>
              <a:gd name="connsiteX12" fmla="*/ 236305 w 390418"/>
              <a:gd name="connsiteY12" fmla="*/ 831090 h 831090"/>
              <a:gd name="connsiteX13" fmla="*/ 277402 w 390418"/>
              <a:gd name="connsiteY13" fmla="*/ 820816 h 831090"/>
              <a:gd name="connsiteX14" fmla="*/ 328773 w 390418"/>
              <a:gd name="connsiteY14" fmla="*/ 769445 h 831090"/>
              <a:gd name="connsiteX15" fmla="*/ 339047 w 390418"/>
              <a:gd name="connsiteY15" fmla="*/ 738622 h 831090"/>
              <a:gd name="connsiteX16" fmla="*/ 359595 w 390418"/>
              <a:gd name="connsiteY16" fmla="*/ 707800 h 831090"/>
              <a:gd name="connsiteX17" fmla="*/ 369869 w 390418"/>
              <a:gd name="connsiteY17" fmla="*/ 646155 h 831090"/>
              <a:gd name="connsiteX18" fmla="*/ 390418 w 390418"/>
              <a:gd name="connsiteY18" fmla="*/ 563962 h 831090"/>
              <a:gd name="connsiteX19" fmla="*/ 380143 w 390418"/>
              <a:gd name="connsiteY19" fmla="*/ 430398 h 831090"/>
              <a:gd name="connsiteX20" fmla="*/ 359595 w 390418"/>
              <a:gd name="connsiteY20" fmla="*/ 348204 h 831090"/>
              <a:gd name="connsiteX21" fmla="*/ 339047 w 390418"/>
              <a:gd name="connsiteY21" fmla="*/ 286559 h 831090"/>
              <a:gd name="connsiteX22" fmla="*/ 328773 w 390418"/>
              <a:gd name="connsiteY22" fmla="*/ 286559 h 83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418" h="831090">
                <a:moveTo>
                  <a:pt x="328773" y="286559"/>
                </a:moveTo>
                <a:cubicBezTo>
                  <a:pt x="332198" y="276285"/>
                  <a:pt x="339047" y="266567"/>
                  <a:pt x="339047" y="255737"/>
                </a:cubicBezTo>
                <a:cubicBezTo>
                  <a:pt x="339047" y="204252"/>
                  <a:pt x="334459" y="152795"/>
                  <a:pt x="328773" y="101625"/>
                </a:cubicBezTo>
                <a:cubicBezTo>
                  <a:pt x="327186" y="87338"/>
                  <a:pt x="310148" y="47604"/>
                  <a:pt x="297950" y="39980"/>
                </a:cubicBezTo>
                <a:cubicBezTo>
                  <a:pt x="253679" y="12310"/>
                  <a:pt x="164862" y="12936"/>
                  <a:pt x="123289" y="9157"/>
                </a:cubicBezTo>
                <a:cubicBezTo>
                  <a:pt x="93186" y="12502"/>
                  <a:pt x="30264" y="0"/>
                  <a:pt x="10274" y="39980"/>
                </a:cubicBezTo>
                <a:cubicBezTo>
                  <a:pt x="3959" y="52610"/>
                  <a:pt x="3425" y="67377"/>
                  <a:pt x="0" y="81076"/>
                </a:cubicBezTo>
                <a:cubicBezTo>
                  <a:pt x="3425" y="159845"/>
                  <a:pt x="7811" y="238577"/>
                  <a:pt x="10274" y="317382"/>
                </a:cubicBezTo>
                <a:cubicBezTo>
                  <a:pt x="14661" y="457769"/>
                  <a:pt x="14170" y="598312"/>
                  <a:pt x="20548" y="738622"/>
                </a:cubicBezTo>
                <a:cubicBezTo>
                  <a:pt x="21250" y="754074"/>
                  <a:pt x="40179" y="791315"/>
                  <a:pt x="51370" y="800267"/>
                </a:cubicBezTo>
                <a:cubicBezTo>
                  <a:pt x="59827" y="807032"/>
                  <a:pt x="71538" y="808604"/>
                  <a:pt x="82193" y="810541"/>
                </a:cubicBezTo>
                <a:cubicBezTo>
                  <a:pt x="109359" y="815480"/>
                  <a:pt x="137017" y="817167"/>
                  <a:pt x="164386" y="820816"/>
                </a:cubicBezTo>
                <a:lnTo>
                  <a:pt x="236305" y="831090"/>
                </a:lnTo>
                <a:cubicBezTo>
                  <a:pt x="250004" y="827665"/>
                  <a:pt x="265653" y="828649"/>
                  <a:pt x="277402" y="820816"/>
                </a:cubicBezTo>
                <a:cubicBezTo>
                  <a:pt x="297551" y="807383"/>
                  <a:pt x="328773" y="769445"/>
                  <a:pt x="328773" y="769445"/>
                </a:cubicBezTo>
                <a:cubicBezTo>
                  <a:pt x="332198" y="759171"/>
                  <a:pt x="334204" y="748309"/>
                  <a:pt x="339047" y="738622"/>
                </a:cubicBezTo>
                <a:cubicBezTo>
                  <a:pt x="344569" y="727578"/>
                  <a:pt x="355690" y="719514"/>
                  <a:pt x="359595" y="707800"/>
                </a:cubicBezTo>
                <a:cubicBezTo>
                  <a:pt x="366183" y="688037"/>
                  <a:pt x="365504" y="666524"/>
                  <a:pt x="369869" y="646155"/>
                </a:cubicBezTo>
                <a:cubicBezTo>
                  <a:pt x="375786" y="618541"/>
                  <a:pt x="390418" y="563962"/>
                  <a:pt x="390418" y="563962"/>
                </a:cubicBezTo>
                <a:cubicBezTo>
                  <a:pt x="386993" y="519441"/>
                  <a:pt x="386458" y="474602"/>
                  <a:pt x="380143" y="430398"/>
                </a:cubicBezTo>
                <a:cubicBezTo>
                  <a:pt x="376149" y="402441"/>
                  <a:pt x="368526" y="374996"/>
                  <a:pt x="359595" y="348204"/>
                </a:cubicBezTo>
                <a:cubicBezTo>
                  <a:pt x="352746" y="327656"/>
                  <a:pt x="339047" y="308219"/>
                  <a:pt x="339047" y="286559"/>
                </a:cubicBezTo>
                <a:lnTo>
                  <a:pt x="328773" y="286559"/>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xit" presetSubtype="16" fill="hold" grpId="1" nodeType="clickEffect">
                                  <p:stCondLst>
                                    <p:cond delay="0"/>
                                  </p:stCondLst>
                                  <p:childTnLst>
                                    <p:animEffect transition="out" filter="diamond(in)">
                                      <p:cBhvr>
                                        <p:cTn id="10" dur="2000"/>
                                        <p:tgtEl>
                                          <p:spTgt spid="6"/>
                                        </p:tgtEl>
                                      </p:cBhvr>
                                    </p:animEffect>
                                    <p:set>
                                      <p:cBhvr>
                                        <p:cTn id="11" dur="1" fill="hold">
                                          <p:stCondLst>
                                            <p:cond delay="1999"/>
                                          </p:stCondLst>
                                        </p:cTn>
                                        <p:tgtEl>
                                          <p:spTgt spid="6"/>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grpId="1" nodeType="clickEffect">
                                  <p:stCondLst>
                                    <p:cond delay="0"/>
                                  </p:stCondLst>
                                  <p:childTnLst>
                                    <p:animEffect transition="out" filter="wipe(dow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Receiving School Payments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762000" y="2057400"/>
            <a:ext cx="7696200" cy="4657725"/>
          </a:xfrm>
          <a:prstGeom prst="rect">
            <a:avLst/>
          </a:prstGeom>
          <a:noFill/>
          <a:ln w="9525">
            <a:noFill/>
            <a:miter lim="800000"/>
            <a:headEnd/>
            <a:tailEnd/>
          </a:ln>
        </p:spPr>
      </p:pic>
      <p:sp>
        <p:nvSpPr>
          <p:cNvPr id="4" name="TextBox 3"/>
          <p:cNvSpPr txBox="1"/>
          <p:nvPr/>
        </p:nvSpPr>
        <p:spPr>
          <a:xfrm>
            <a:off x="838200" y="914400"/>
            <a:ext cx="7467600" cy="1077218"/>
          </a:xfrm>
          <a:prstGeom prst="rect">
            <a:avLst/>
          </a:prstGeom>
          <a:noFill/>
        </p:spPr>
        <p:txBody>
          <a:bodyPr wrap="square" rtlCol="0">
            <a:spAutoFit/>
          </a:bodyPr>
          <a:lstStyle/>
          <a:p>
            <a:r>
              <a:rPr lang="en-US" sz="1600" dirty="0" smtClean="0"/>
              <a:t>As shown earlier if Payment #1 goes past the Face period you cannot accept installment payments.  However payments #2 and #3 can be taken at penalty.  Below is an example of a payment in the penalty period.  The amount color changes from green to yellow the status changes to PENALTY and status the DFP shows.</a:t>
            </a:r>
            <a:endParaRPr lang="en-US" sz="1600" dirty="0"/>
          </a:p>
        </p:txBody>
      </p:sp>
      <p:sp>
        <p:nvSpPr>
          <p:cNvPr id="5" name="Freeform 4"/>
          <p:cNvSpPr/>
          <p:nvPr/>
        </p:nvSpPr>
        <p:spPr>
          <a:xfrm>
            <a:off x="1371600" y="2438400"/>
            <a:ext cx="1199546" cy="402345"/>
          </a:xfrm>
          <a:custGeom>
            <a:avLst/>
            <a:gdLst>
              <a:gd name="connsiteX0" fmla="*/ 530568 w 1199546"/>
              <a:gd name="connsiteY0" fmla="*/ 22201 h 402345"/>
              <a:gd name="connsiteX1" fmla="*/ 355908 w 1199546"/>
              <a:gd name="connsiteY1" fmla="*/ 32476 h 402345"/>
              <a:gd name="connsiteX2" fmla="*/ 253166 w 1199546"/>
              <a:gd name="connsiteY2" fmla="*/ 53024 h 402345"/>
              <a:gd name="connsiteX3" fmla="*/ 191521 w 1199546"/>
              <a:gd name="connsiteY3" fmla="*/ 73572 h 402345"/>
              <a:gd name="connsiteX4" fmla="*/ 160699 w 1199546"/>
              <a:gd name="connsiteY4" fmla="*/ 94121 h 402345"/>
              <a:gd name="connsiteX5" fmla="*/ 57957 w 1199546"/>
              <a:gd name="connsiteY5" fmla="*/ 124943 h 402345"/>
              <a:gd name="connsiteX6" fmla="*/ 27135 w 1199546"/>
              <a:gd name="connsiteY6" fmla="*/ 135217 h 402345"/>
              <a:gd name="connsiteX7" fmla="*/ 6586 w 1199546"/>
              <a:gd name="connsiteY7" fmla="*/ 155766 h 402345"/>
              <a:gd name="connsiteX8" fmla="*/ 68231 w 1199546"/>
              <a:gd name="connsiteY8" fmla="*/ 268781 h 402345"/>
              <a:gd name="connsiteX9" fmla="*/ 140150 w 1199546"/>
              <a:gd name="connsiteY9" fmla="*/ 309878 h 402345"/>
              <a:gd name="connsiteX10" fmla="*/ 201795 w 1199546"/>
              <a:gd name="connsiteY10" fmla="*/ 330426 h 402345"/>
              <a:gd name="connsiteX11" fmla="*/ 458649 w 1199546"/>
              <a:gd name="connsiteY11" fmla="*/ 350975 h 402345"/>
              <a:gd name="connsiteX12" fmla="*/ 510020 w 1199546"/>
              <a:gd name="connsiteY12" fmla="*/ 361249 h 402345"/>
              <a:gd name="connsiteX13" fmla="*/ 684681 w 1199546"/>
              <a:gd name="connsiteY13" fmla="*/ 381797 h 402345"/>
              <a:gd name="connsiteX14" fmla="*/ 766874 w 1199546"/>
              <a:gd name="connsiteY14" fmla="*/ 392071 h 402345"/>
              <a:gd name="connsiteX15" fmla="*/ 992905 w 1199546"/>
              <a:gd name="connsiteY15" fmla="*/ 402345 h 402345"/>
              <a:gd name="connsiteX16" fmla="*/ 1105921 w 1199546"/>
              <a:gd name="connsiteY16" fmla="*/ 392071 h 402345"/>
              <a:gd name="connsiteX17" fmla="*/ 1167566 w 1199546"/>
              <a:gd name="connsiteY17" fmla="*/ 371523 h 402345"/>
              <a:gd name="connsiteX18" fmla="*/ 1188114 w 1199546"/>
              <a:gd name="connsiteY18" fmla="*/ 309878 h 402345"/>
              <a:gd name="connsiteX19" fmla="*/ 1198389 w 1199546"/>
              <a:gd name="connsiteY19" fmla="*/ 279055 h 402345"/>
              <a:gd name="connsiteX20" fmla="*/ 1177840 w 1199546"/>
              <a:gd name="connsiteY20" fmla="*/ 124943 h 402345"/>
              <a:gd name="connsiteX21" fmla="*/ 1157292 w 1199546"/>
              <a:gd name="connsiteY21" fmla="*/ 83846 h 402345"/>
              <a:gd name="connsiteX22" fmla="*/ 1126469 w 1199546"/>
              <a:gd name="connsiteY22" fmla="*/ 63298 h 402345"/>
              <a:gd name="connsiteX23" fmla="*/ 1054550 w 1199546"/>
              <a:gd name="connsiteY23" fmla="*/ 42750 h 402345"/>
              <a:gd name="connsiteX24" fmla="*/ 992905 w 1199546"/>
              <a:gd name="connsiteY24" fmla="*/ 22201 h 402345"/>
              <a:gd name="connsiteX25" fmla="*/ 530568 w 1199546"/>
              <a:gd name="connsiteY25" fmla="*/ 22201 h 40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9546" h="402345">
                <a:moveTo>
                  <a:pt x="530568" y="22201"/>
                </a:moveTo>
                <a:cubicBezTo>
                  <a:pt x="424402" y="23914"/>
                  <a:pt x="413872" y="26035"/>
                  <a:pt x="355908" y="32476"/>
                </a:cubicBezTo>
                <a:cubicBezTo>
                  <a:pt x="321196" y="36333"/>
                  <a:pt x="286299" y="41980"/>
                  <a:pt x="253166" y="53024"/>
                </a:cubicBezTo>
                <a:lnTo>
                  <a:pt x="191521" y="73572"/>
                </a:lnTo>
                <a:cubicBezTo>
                  <a:pt x="181247" y="80422"/>
                  <a:pt x="171983" y="89106"/>
                  <a:pt x="160699" y="94121"/>
                </a:cubicBezTo>
                <a:cubicBezTo>
                  <a:pt x="116753" y="113653"/>
                  <a:pt x="99796" y="112989"/>
                  <a:pt x="57957" y="124943"/>
                </a:cubicBezTo>
                <a:cubicBezTo>
                  <a:pt x="47544" y="127918"/>
                  <a:pt x="37409" y="131792"/>
                  <a:pt x="27135" y="135217"/>
                </a:cubicBezTo>
                <a:cubicBezTo>
                  <a:pt x="20285" y="142067"/>
                  <a:pt x="7788" y="146154"/>
                  <a:pt x="6586" y="155766"/>
                </a:cubicBezTo>
                <a:cubicBezTo>
                  <a:pt x="0" y="208450"/>
                  <a:pt x="26358" y="240865"/>
                  <a:pt x="68231" y="268781"/>
                </a:cubicBezTo>
                <a:cubicBezTo>
                  <a:pt x="96033" y="287316"/>
                  <a:pt x="107562" y="296843"/>
                  <a:pt x="140150" y="309878"/>
                </a:cubicBezTo>
                <a:cubicBezTo>
                  <a:pt x="160261" y="317922"/>
                  <a:pt x="181247" y="323577"/>
                  <a:pt x="201795" y="330426"/>
                </a:cubicBezTo>
                <a:cubicBezTo>
                  <a:pt x="304168" y="364550"/>
                  <a:pt x="221808" y="340209"/>
                  <a:pt x="458649" y="350975"/>
                </a:cubicBezTo>
                <a:cubicBezTo>
                  <a:pt x="475773" y="354400"/>
                  <a:pt x="492760" y="358594"/>
                  <a:pt x="510020" y="361249"/>
                </a:cubicBezTo>
                <a:cubicBezTo>
                  <a:pt x="552245" y="367745"/>
                  <a:pt x="644227" y="377038"/>
                  <a:pt x="684681" y="381797"/>
                </a:cubicBezTo>
                <a:cubicBezTo>
                  <a:pt x="712103" y="385023"/>
                  <a:pt x="739324" y="390234"/>
                  <a:pt x="766874" y="392071"/>
                </a:cubicBezTo>
                <a:cubicBezTo>
                  <a:pt x="842128" y="397088"/>
                  <a:pt x="917561" y="398920"/>
                  <a:pt x="992905" y="402345"/>
                </a:cubicBezTo>
                <a:cubicBezTo>
                  <a:pt x="1030577" y="398920"/>
                  <a:pt x="1068669" y="398645"/>
                  <a:pt x="1105921" y="392071"/>
                </a:cubicBezTo>
                <a:cubicBezTo>
                  <a:pt x="1127251" y="388307"/>
                  <a:pt x="1167566" y="371523"/>
                  <a:pt x="1167566" y="371523"/>
                </a:cubicBezTo>
                <a:lnTo>
                  <a:pt x="1188114" y="309878"/>
                </a:lnTo>
                <a:lnTo>
                  <a:pt x="1198389" y="279055"/>
                </a:lnTo>
                <a:cubicBezTo>
                  <a:pt x="1193338" y="218450"/>
                  <a:pt x="1199546" y="175592"/>
                  <a:pt x="1177840" y="124943"/>
                </a:cubicBezTo>
                <a:cubicBezTo>
                  <a:pt x="1171807" y="110865"/>
                  <a:pt x="1167097" y="95612"/>
                  <a:pt x="1157292" y="83846"/>
                </a:cubicBezTo>
                <a:cubicBezTo>
                  <a:pt x="1149387" y="74360"/>
                  <a:pt x="1137514" y="68820"/>
                  <a:pt x="1126469" y="63298"/>
                </a:cubicBezTo>
                <a:cubicBezTo>
                  <a:pt x="1109203" y="54665"/>
                  <a:pt x="1071012" y="47689"/>
                  <a:pt x="1054550" y="42750"/>
                </a:cubicBezTo>
                <a:cubicBezTo>
                  <a:pt x="1033804" y="36526"/>
                  <a:pt x="1014457" y="24356"/>
                  <a:pt x="992905" y="22201"/>
                </a:cubicBezTo>
                <a:cubicBezTo>
                  <a:pt x="770894" y="0"/>
                  <a:pt x="636734" y="20489"/>
                  <a:pt x="530568" y="22201"/>
                </a:cubicBezTo>
                <a:close/>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715000" y="4800600"/>
            <a:ext cx="2373330" cy="267128"/>
          </a:xfrm>
          <a:custGeom>
            <a:avLst/>
            <a:gdLst>
              <a:gd name="connsiteX0" fmla="*/ 1767155 w 2373330"/>
              <a:gd name="connsiteY0" fmla="*/ 30822 h 267128"/>
              <a:gd name="connsiteX1" fmla="*/ 534256 w 2373330"/>
              <a:gd name="connsiteY1" fmla="*/ 20548 h 267128"/>
              <a:gd name="connsiteX2" fmla="*/ 503434 w 2373330"/>
              <a:gd name="connsiteY2" fmla="*/ 10274 h 267128"/>
              <a:gd name="connsiteX3" fmla="*/ 359596 w 2373330"/>
              <a:gd name="connsiteY3" fmla="*/ 0 h 267128"/>
              <a:gd name="connsiteX4" fmla="*/ 51371 w 2373330"/>
              <a:gd name="connsiteY4" fmla="*/ 10274 h 267128"/>
              <a:gd name="connsiteX5" fmla="*/ 20548 w 2373330"/>
              <a:gd name="connsiteY5" fmla="*/ 20548 h 267128"/>
              <a:gd name="connsiteX6" fmla="*/ 0 w 2373330"/>
              <a:gd name="connsiteY6" fmla="*/ 82193 h 267128"/>
              <a:gd name="connsiteX7" fmla="*/ 10274 w 2373330"/>
              <a:gd name="connsiteY7" fmla="*/ 133564 h 267128"/>
              <a:gd name="connsiteX8" fmla="*/ 41097 w 2373330"/>
              <a:gd name="connsiteY8" fmla="*/ 143838 h 267128"/>
              <a:gd name="connsiteX9" fmla="*/ 71919 w 2373330"/>
              <a:gd name="connsiteY9" fmla="*/ 174661 h 267128"/>
              <a:gd name="connsiteX10" fmla="*/ 133564 w 2373330"/>
              <a:gd name="connsiteY10" fmla="*/ 195209 h 267128"/>
              <a:gd name="connsiteX11" fmla="*/ 205483 w 2373330"/>
              <a:gd name="connsiteY11" fmla="*/ 215757 h 267128"/>
              <a:gd name="connsiteX12" fmla="*/ 267128 w 2373330"/>
              <a:gd name="connsiteY12" fmla="*/ 226031 h 267128"/>
              <a:gd name="connsiteX13" fmla="*/ 791110 w 2373330"/>
              <a:gd name="connsiteY13" fmla="*/ 236305 h 267128"/>
              <a:gd name="connsiteX14" fmla="*/ 1181528 w 2373330"/>
              <a:gd name="connsiteY14" fmla="*/ 256854 h 267128"/>
              <a:gd name="connsiteX15" fmla="*/ 1571946 w 2373330"/>
              <a:gd name="connsiteY15" fmla="*/ 267128 h 267128"/>
              <a:gd name="connsiteX16" fmla="*/ 1756881 w 2373330"/>
              <a:gd name="connsiteY16" fmla="*/ 256854 h 267128"/>
              <a:gd name="connsiteX17" fmla="*/ 1797978 w 2373330"/>
              <a:gd name="connsiteY17" fmla="*/ 246580 h 267128"/>
              <a:gd name="connsiteX18" fmla="*/ 1818526 w 2373330"/>
              <a:gd name="connsiteY18" fmla="*/ 226031 h 267128"/>
              <a:gd name="connsiteX19" fmla="*/ 2250041 w 2373330"/>
              <a:gd name="connsiteY19" fmla="*/ 215757 h 267128"/>
              <a:gd name="connsiteX20" fmla="*/ 2342508 w 2373330"/>
              <a:gd name="connsiteY20" fmla="*/ 195209 h 267128"/>
              <a:gd name="connsiteX21" fmla="*/ 2373330 w 2373330"/>
              <a:gd name="connsiteY21" fmla="*/ 133564 h 267128"/>
              <a:gd name="connsiteX22" fmla="*/ 2363056 w 2373330"/>
              <a:gd name="connsiteY22" fmla="*/ 82193 h 267128"/>
              <a:gd name="connsiteX23" fmla="*/ 2332234 w 2373330"/>
              <a:gd name="connsiteY23" fmla="*/ 61645 h 267128"/>
              <a:gd name="connsiteX24" fmla="*/ 2270589 w 2373330"/>
              <a:gd name="connsiteY24" fmla="*/ 41097 h 267128"/>
              <a:gd name="connsiteX25" fmla="*/ 2239766 w 2373330"/>
              <a:gd name="connsiteY25" fmla="*/ 30822 h 267128"/>
              <a:gd name="connsiteX26" fmla="*/ 2126751 w 2373330"/>
              <a:gd name="connsiteY26" fmla="*/ 10274 h 267128"/>
              <a:gd name="connsiteX27" fmla="*/ 1756881 w 2373330"/>
              <a:gd name="connsiteY27" fmla="*/ 20548 h 267128"/>
              <a:gd name="connsiteX28" fmla="*/ 1695236 w 2373330"/>
              <a:gd name="connsiteY28" fmla="*/ 30822 h 26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73330" h="267128">
                <a:moveTo>
                  <a:pt x="1767155" y="30822"/>
                </a:moveTo>
                <a:lnTo>
                  <a:pt x="534256" y="20548"/>
                </a:lnTo>
                <a:cubicBezTo>
                  <a:pt x="523428" y="20372"/>
                  <a:pt x="514190" y="11539"/>
                  <a:pt x="503434" y="10274"/>
                </a:cubicBezTo>
                <a:cubicBezTo>
                  <a:pt x="455695" y="4658"/>
                  <a:pt x="407542" y="3425"/>
                  <a:pt x="359596" y="0"/>
                </a:cubicBezTo>
                <a:cubicBezTo>
                  <a:pt x="256854" y="3425"/>
                  <a:pt x="153981" y="4055"/>
                  <a:pt x="51371" y="10274"/>
                </a:cubicBezTo>
                <a:cubicBezTo>
                  <a:pt x="40561" y="10929"/>
                  <a:pt x="26843" y="11735"/>
                  <a:pt x="20548" y="20548"/>
                </a:cubicBezTo>
                <a:cubicBezTo>
                  <a:pt x="7958" y="38173"/>
                  <a:pt x="0" y="82193"/>
                  <a:pt x="0" y="82193"/>
                </a:cubicBezTo>
                <a:cubicBezTo>
                  <a:pt x="3425" y="99317"/>
                  <a:pt x="587" y="119034"/>
                  <a:pt x="10274" y="133564"/>
                </a:cubicBezTo>
                <a:cubicBezTo>
                  <a:pt x="16281" y="142575"/>
                  <a:pt x="32086" y="137831"/>
                  <a:pt x="41097" y="143838"/>
                </a:cubicBezTo>
                <a:cubicBezTo>
                  <a:pt x="53187" y="151898"/>
                  <a:pt x="59218" y="167605"/>
                  <a:pt x="71919" y="174661"/>
                </a:cubicBezTo>
                <a:cubicBezTo>
                  <a:pt x="90853" y="185180"/>
                  <a:pt x="113016" y="188360"/>
                  <a:pt x="133564" y="195209"/>
                </a:cubicBezTo>
                <a:cubicBezTo>
                  <a:pt x="162938" y="205000"/>
                  <a:pt x="173234" y="209307"/>
                  <a:pt x="205483" y="215757"/>
                </a:cubicBezTo>
                <a:cubicBezTo>
                  <a:pt x="225910" y="219842"/>
                  <a:pt x="246309" y="225301"/>
                  <a:pt x="267128" y="226031"/>
                </a:cubicBezTo>
                <a:cubicBezTo>
                  <a:pt x="441715" y="232157"/>
                  <a:pt x="616449" y="232880"/>
                  <a:pt x="791110" y="236305"/>
                </a:cubicBezTo>
                <a:cubicBezTo>
                  <a:pt x="959619" y="264392"/>
                  <a:pt x="838713" y="247059"/>
                  <a:pt x="1181528" y="256854"/>
                </a:cubicBezTo>
                <a:lnTo>
                  <a:pt x="1571946" y="267128"/>
                </a:lnTo>
                <a:cubicBezTo>
                  <a:pt x="1633591" y="263703"/>
                  <a:pt x="1695394" y="262444"/>
                  <a:pt x="1756881" y="256854"/>
                </a:cubicBezTo>
                <a:cubicBezTo>
                  <a:pt x="1770944" y="255576"/>
                  <a:pt x="1785348" y="252895"/>
                  <a:pt x="1797978" y="246580"/>
                </a:cubicBezTo>
                <a:cubicBezTo>
                  <a:pt x="1806642" y="242248"/>
                  <a:pt x="1808862" y="226690"/>
                  <a:pt x="1818526" y="226031"/>
                </a:cubicBezTo>
                <a:cubicBezTo>
                  <a:pt x="1962072" y="216244"/>
                  <a:pt x="2106203" y="219182"/>
                  <a:pt x="2250041" y="215757"/>
                </a:cubicBezTo>
                <a:cubicBezTo>
                  <a:pt x="2250671" y="215652"/>
                  <a:pt x="2329196" y="205858"/>
                  <a:pt x="2342508" y="195209"/>
                </a:cubicBezTo>
                <a:cubicBezTo>
                  <a:pt x="2360613" y="180724"/>
                  <a:pt x="2366562" y="153868"/>
                  <a:pt x="2373330" y="133564"/>
                </a:cubicBezTo>
                <a:cubicBezTo>
                  <a:pt x="2369905" y="116440"/>
                  <a:pt x="2371720" y="97355"/>
                  <a:pt x="2363056" y="82193"/>
                </a:cubicBezTo>
                <a:cubicBezTo>
                  <a:pt x="2356930" y="71472"/>
                  <a:pt x="2343518" y="66660"/>
                  <a:pt x="2332234" y="61645"/>
                </a:cubicBezTo>
                <a:cubicBezTo>
                  <a:pt x="2312441" y="52848"/>
                  <a:pt x="2291137" y="47946"/>
                  <a:pt x="2270589" y="41097"/>
                </a:cubicBezTo>
                <a:cubicBezTo>
                  <a:pt x="2260315" y="37672"/>
                  <a:pt x="2250449" y="32602"/>
                  <a:pt x="2239766" y="30822"/>
                </a:cubicBezTo>
                <a:cubicBezTo>
                  <a:pt x="2160896" y="17677"/>
                  <a:pt x="2198548" y="24633"/>
                  <a:pt x="2126751" y="10274"/>
                </a:cubicBezTo>
                <a:cubicBezTo>
                  <a:pt x="2003461" y="13699"/>
                  <a:pt x="1880072" y="14539"/>
                  <a:pt x="1756881" y="20548"/>
                </a:cubicBezTo>
                <a:cubicBezTo>
                  <a:pt x="1532492" y="31494"/>
                  <a:pt x="1756245" y="30822"/>
                  <a:pt x="1695236" y="30822"/>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6406148" y="4530903"/>
            <a:ext cx="1073439" cy="290842"/>
          </a:xfrm>
          <a:custGeom>
            <a:avLst/>
            <a:gdLst>
              <a:gd name="connsiteX0" fmla="*/ 302877 w 1073439"/>
              <a:gd name="connsiteY0" fmla="*/ 51371 h 290842"/>
              <a:gd name="connsiteX1" fmla="*/ 230958 w 1073439"/>
              <a:gd name="connsiteY1" fmla="*/ 41097 h 290842"/>
              <a:gd name="connsiteX2" fmla="*/ 97394 w 1073439"/>
              <a:gd name="connsiteY2" fmla="*/ 61645 h 290842"/>
              <a:gd name="connsiteX3" fmla="*/ 25474 w 1073439"/>
              <a:gd name="connsiteY3" fmla="*/ 133564 h 290842"/>
              <a:gd name="connsiteX4" fmla="*/ 35749 w 1073439"/>
              <a:gd name="connsiteY4" fmla="*/ 164387 h 290842"/>
              <a:gd name="connsiteX5" fmla="*/ 66571 w 1073439"/>
              <a:gd name="connsiteY5" fmla="*/ 174661 h 290842"/>
              <a:gd name="connsiteX6" fmla="*/ 159039 w 1073439"/>
              <a:gd name="connsiteY6" fmla="*/ 215758 h 290842"/>
              <a:gd name="connsiteX7" fmla="*/ 220683 w 1073439"/>
              <a:gd name="connsiteY7" fmla="*/ 236306 h 290842"/>
              <a:gd name="connsiteX8" fmla="*/ 302877 w 1073439"/>
              <a:gd name="connsiteY8" fmla="*/ 256854 h 290842"/>
              <a:gd name="connsiteX9" fmla="*/ 467263 w 1073439"/>
              <a:gd name="connsiteY9" fmla="*/ 267128 h 290842"/>
              <a:gd name="connsiteX10" fmla="*/ 909052 w 1073439"/>
              <a:gd name="connsiteY10" fmla="*/ 267128 h 290842"/>
              <a:gd name="connsiteX11" fmla="*/ 1011794 w 1073439"/>
              <a:gd name="connsiteY11" fmla="*/ 236306 h 290842"/>
              <a:gd name="connsiteX12" fmla="*/ 1042616 w 1073439"/>
              <a:gd name="connsiteY12" fmla="*/ 226032 h 290842"/>
              <a:gd name="connsiteX13" fmla="*/ 1073439 w 1073439"/>
              <a:gd name="connsiteY13" fmla="*/ 164387 h 290842"/>
              <a:gd name="connsiteX14" fmla="*/ 1063164 w 1073439"/>
              <a:gd name="connsiteY14" fmla="*/ 113016 h 290842"/>
              <a:gd name="connsiteX15" fmla="*/ 1052890 w 1073439"/>
              <a:gd name="connsiteY15" fmla="*/ 82194 h 290842"/>
              <a:gd name="connsiteX16" fmla="*/ 991245 w 1073439"/>
              <a:gd name="connsiteY16" fmla="*/ 61645 h 290842"/>
              <a:gd name="connsiteX17" fmla="*/ 867955 w 1073439"/>
              <a:gd name="connsiteY17" fmla="*/ 41097 h 290842"/>
              <a:gd name="connsiteX18" fmla="*/ 775488 w 1073439"/>
              <a:gd name="connsiteY18" fmla="*/ 30823 h 290842"/>
              <a:gd name="connsiteX19" fmla="*/ 713843 w 1073439"/>
              <a:gd name="connsiteY19" fmla="*/ 20549 h 290842"/>
              <a:gd name="connsiteX20" fmla="*/ 559731 w 1073439"/>
              <a:gd name="connsiteY20" fmla="*/ 10275 h 290842"/>
              <a:gd name="connsiteX21" fmla="*/ 436441 w 1073439"/>
              <a:gd name="connsiteY21" fmla="*/ 0 h 290842"/>
              <a:gd name="connsiteX22" fmla="*/ 251506 w 1073439"/>
              <a:gd name="connsiteY22" fmla="*/ 10275 h 290842"/>
              <a:gd name="connsiteX23" fmla="*/ 220683 w 1073439"/>
              <a:gd name="connsiteY23" fmla="*/ 20549 h 290842"/>
              <a:gd name="connsiteX24" fmla="*/ 200135 w 1073439"/>
              <a:gd name="connsiteY24" fmla="*/ 51371 h 290842"/>
              <a:gd name="connsiteX25" fmla="*/ 169313 w 1073439"/>
              <a:gd name="connsiteY25" fmla="*/ 71919 h 29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73439" h="290842">
                <a:moveTo>
                  <a:pt x="302877" y="51371"/>
                </a:moveTo>
                <a:cubicBezTo>
                  <a:pt x="278904" y="47946"/>
                  <a:pt x="255174" y="41097"/>
                  <a:pt x="230958" y="41097"/>
                </a:cubicBezTo>
                <a:cubicBezTo>
                  <a:pt x="151495" y="41097"/>
                  <a:pt x="150153" y="44059"/>
                  <a:pt x="97394" y="61645"/>
                </a:cubicBezTo>
                <a:cubicBezTo>
                  <a:pt x="26738" y="108749"/>
                  <a:pt x="43559" y="79313"/>
                  <a:pt x="25474" y="133564"/>
                </a:cubicBezTo>
                <a:cubicBezTo>
                  <a:pt x="28899" y="143838"/>
                  <a:pt x="28091" y="156729"/>
                  <a:pt x="35749" y="164387"/>
                </a:cubicBezTo>
                <a:cubicBezTo>
                  <a:pt x="43407" y="172045"/>
                  <a:pt x="56885" y="169818"/>
                  <a:pt x="66571" y="174661"/>
                </a:cubicBezTo>
                <a:cubicBezTo>
                  <a:pt x="164261" y="223505"/>
                  <a:pt x="0" y="162744"/>
                  <a:pt x="159039" y="215758"/>
                </a:cubicBezTo>
                <a:lnTo>
                  <a:pt x="220683" y="236306"/>
                </a:lnTo>
                <a:cubicBezTo>
                  <a:pt x="251156" y="246463"/>
                  <a:pt x="268164" y="253548"/>
                  <a:pt x="302877" y="256854"/>
                </a:cubicBezTo>
                <a:cubicBezTo>
                  <a:pt x="357532" y="262059"/>
                  <a:pt x="412468" y="263703"/>
                  <a:pt x="467263" y="267128"/>
                </a:cubicBezTo>
                <a:cubicBezTo>
                  <a:pt x="656959" y="290842"/>
                  <a:pt x="571734" y="284427"/>
                  <a:pt x="909052" y="267128"/>
                </a:cubicBezTo>
                <a:cubicBezTo>
                  <a:pt x="927403" y="266187"/>
                  <a:pt x="1003875" y="238945"/>
                  <a:pt x="1011794" y="236306"/>
                </a:cubicBezTo>
                <a:lnTo>
                  <a:pt x="1042616" y="226032"/>
                </a:lnTo>
                <a:cubicBezTo>
                  <a:pt x="1053003" y="210451"/>
                  <a:pt x="1073439" y="185652"/>
                  <a:pt x="1073439" y="164387"/>
                </a:cubicBezTo>
                <a:cubicBezTo>
                  <a:pt x="1073439" y="146924"/>
                  <a:pt x="1067400" y="129957"/>
                  <a:pt x="1063164" y="113016"/>
                </a:cubicBezTo>
                <a:cubicBezTo>
                  <a:pt x="1060537" y="102510"/>
                  <a:pt x="1061703" y="88489"/>
                  <a:pt x="1052890" y="82194"/>
                </a:cubicBezTo>
                <a:cubicBezTo>
                  <a:pt x="1035265" y="69604"/>
                  <a:pt x="1012258" y="66898"/>
                  <a:pt x="991245" y="61645"/>
                </a:cubicBezTo>
                <a:cubicBezTo>
                  <a:pt x="926095" y="45358"/>
                  <a:pt x="958816" y="51786"/>
                  <a:pt x="867955" y="41097"/>
                </a:cubicBezTo>
                <a:cubicBezTo>
                  <a:pt x="837155" y="37474"/>
                  <a:pt x="806228" y="34922"/>
                  <a:pt x="775488" y="30823"/>
                </a:cubicBezTo>
                <a:cubicBezTo>
                  <a:pt x="754839" y="28070"/>
                  <a:pt x="734581" y="22524"/>
                  <a:pt x="713843" y="20549"/>
                </a:cubicBezTo>
                <a:cubicBezTo>
                  <a:pt x="662590" y="15668"/>
                  <a:pt x="611075" y="14078"/>
                  <a:pt x="559731" y="10275"/>
                </a:cubicBezTo>
                <a:lnTo>
                  <a:pt x="436441" y="0"/>
                </a:lnTo>
                <a:cubicBezTo>
                  <a:pt x="374796" y="3425"/>
                  <a:pt x="312968" y="4421"/>
                  <a:pt x="251506" y="10275"/>
                </a:cubicBezTo>
                <a:cubicBezTo>
                  <a:pt x="240725" y="11302"/>
                  <a:pt x="229140" y="13784"/>
                  <a:pt x="220683" y="20549"/>
                </a:cubicBezTo>
                <a:cubicBezTo>
                  <a:pt x="211041" y="28263"/>
                  <a:pt x="209777" y="43657"/>
                  <a:pt x="200135" y="51371"/>
                </a:cubicBezTo>
                <a:cubicBezTo>
                  <a:pt x="166064" y="78628"/>
                  <a:pt x="169313" y="45787"/>
                  <a:pt x="169313" y="71919"/>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467600" y="4876799"/>
            <a:ext cx="302118" cy="152401"/>
          </a:xfrm>
          <a:custGeom>
            <a:avLst/>
            <a:gdLst>
              <a:gd name="connsiteX0" fmla="*/ 299994 w 302118"/>
              <a:gd name="connsiteY0" fmla="*/ 94126 h 212731"/>
              <a:gd name="connsiteX1" fmla="*/ 289720 w 302118"/>
              <a:gd name="connsiteY1" fmla="*/ 63303 h 212731"/>
              <a:gd name="connsiteX2" fmla="*/ 258898 w 302118"/>
              <a:gd name="connsiteY2" fmla="*/ 42755 h 212731"/>
              <a:gd name="connsiteX3" fmla="*/ 197253 w 302118"/>
              <a:gd name="connsiteY3" fmla="*/ 1659 h 212731"/>
              <a:gd name="connsiteX4" fmla="*/ 63689 w 302118"/>
              <a:gd name="connsiteY4" fmla="*/ 11933 h 212731"/>
              <a:gd name="connsiteX5" fmla="*/ 32866 w 302118"/>
              <a:gd name="connsiteY5" fmla="*/ 42755 h 212731"/>
              <a:gd name="connsiteX6" fmla="*/ 2044 w 302118"/>
              <a:gd name="connsiteY6" fmla="*/ 104400 h 212731"/>
              <a:gd name="connsiteX7" fmla="*/ 43141 w 302118"/>
              <a:gd name="connsiteY7" fmla="*/ 176319 h 212731"/>
              <a:gd name="connsiteX8" fmla="*/ 104785 w 302118"/>
              <a:gd name="connsiteY8" fmla="*/ 196867 h 212731"/>
              <a:gd name="connsiteX9" fmla="*/ 289720 w 302118"/>
              <a:gd name="connsiteY9" fmla="*/ 166045 h 212731"/>
              <a:gd name="connsiteX10" fmla="*/ 299994 w 302118"/>
              <a:gd name="connsiteY10" fmla="*/ 135223 h 212731"/>
              <a:gd name="connsiteX11" fmla="*/ 299994 w 302118"/>
              <a:gd name="connsiteY11" fmla="*/ 94126 h 21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18" h="212731">
                <a:moveTo>
                  <a:pt x="299994" y="94126"/>
                </a:moveTo>
                <a:cubicBezTo>
                  <a:pt x="298282" y="82139"/>
                  <a:pt x="296485" y="71760"/>
                  <a:pt x="289720" y="63303"/>
                </a:cubicBezTo>
                <a:cubicBezTo>
                  <a:pt x="282006" y="53661"/>
                  <a:pt x="268384" y="50660"/>
                  <a:pt x="258898" y="42755"/>
                </a:cubicBezTo>
                <a:cubicBezTo>
                  <a:pt x="207591" y="0"/>
                  <a:pt x="251419" y="19714"/>
                  <a:pt x="197253" y="1659"/>
                </a:cubicBezTo>
                <a:cubicBezTo>
                  <a:pt x="152732" y="5084"/>
                  <a:pt x="107009" y="1103"/>
                  <a:pt x="63689" y="11933"/>
                </a:cubicBezTo>
                <a:cubicBezTo>
                  <a:pt x="49593" y="15457"/>
                  <a:pt x="42168" y="31593"/>
                  <a:pt x="32866" y="42755"/>
                </a:cubicBezTo>
                <a:cubicBezTo>
                  <a:pt x="10737" y="69309"/>
                  <a:pt x="12340" y="73511"/>
                  <a:pt x="2044" y="104400"/>
                </a:cubicBezTo>
                <a:cubicBezTo>
                  <a:pt x="11611" y="152237"/>
                  <a:pt x="0" y="157145"/>
                  <a:pt x="43141" y="176319"/>
                </a:cubicBezTo>
                <a:cubicBezTo>
                  <a:pt x="62934" y="185116"/>
                  <a:pt x="104785" y="196867"/>
                  <a:pt x="104785" y="196867"/>
                </a:cubicBezTo>
                <a:cubicBezTo>
                  <a:pt x="119816" y="195865"/>
                  <a:pt x="252371" y="212731"/>
                  <a:pt x="289720" y="166045"/>
                </a:cubicBezTo>
                <a:cubicBezTo>
                  <a:pt x="296485" y="157588"/>
                  <a:pt x="298651" y="145969"/>
                  <a:pt x="299994" y="135223"/>
                </a:cubicBezTo>
                <a:cubicBezTo>
                  <a:pt x="302118" y="118232"/>
                  <a:pt x="301706" y="106113"/>
                  <a:pt x="299994" y="94126"/>
                </a:cubicBezTo>
                <a:close/>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grpId="0" nodeType="clickEffect">
                                  <p:stCondLst>
                                    <p:cond delay="0"/>
                                  </p:stCondLst>
                                  <p:childTnLst>
                                    <p:animEffect transition="out" filter="box(in)">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1" nodeType="clickEffect">
                                  <p:stCondLst>
                                    <p:cond delay="0"/>
                                  </p:stCondLst>
                                  <p:childTnLst>
                                    <p:animEffect transition="out" filter="box(in)">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8229600" cy="1143000"/>
          </a:xfrm>
        </p:spPr>
        <p:txBody>
          <a:bodyPr/>
          <a:lstStyle/>
          <a:p>
            <a:r>
              <a:rPr lang="en-US" dirty="0" smtClean="0"/>
              <a:t>End of Year Processes</a:t>
            </a:r>
            <a:endParaRPr lang="en-US" dirty="0"/>
          </a:p>
        </p:txBody>
      </p:sp>
      <p:pic>
        <p:nvPicPr>
          <p:cNvPr id="4" name="Picture 3" descr="endyear.jpg"/>
          <p:cNvPicPr>
            <a:picLocks noChangeAspect="1"/>
          </p:cNvPicPr>
          <p:nvPr/>
        </p:nvPicPr>
        <p:blipFill>
          <a:blip r:embed="rId2" cstate="print"/>
          <a:stretch>
            <a:fillRect/>
          </a:stretch>
        </p:blipFill>
        <p:spPr>
          <a:xfrm>
            <a:off x="762000" y="228600"/>
            <a:ext cx="1524000" cy="1524000"/>
          </a:xfrm>
          <a:prstGeom prst="rect">
            <a:avLst/>
          </a:prstGeom>
        </p:spPr>
      </p:pic>
      <p:sp>
        <p:nvSpPr>
          <p:cNvPr id="5" name="TextBox 4"/>
          <p:cNvSpPr txBox="1"/>
          <p:nvPr/>
        </p:nvSpPr>
        <p:spPr>
          <a:xfrm>
            <a:off x="838200" y="2133600"/>
            <a:ext cx="7391400" cy="2862322"/>
          </a:xfrm>
          <a:prstGeom prst="rect">
            <a:avLst/>
          </a:prstGeom>
          <a:noFill/>
        </p:spPr>
        <p:txBody>
          <a:bodyPr wrap="square" rtlCol="0">
            <a:spAutoFit/>
          </a:bodyPr>
          <a:lstStyle/>
          <a:p>
            <a:r>
              <a:rPr lang="en-US" dirty="0" smtClean="0"/>
              <a:t>Several thing hit quickly at the end of year:</a:t>
            </a:r>
          </a:p>
          <a:p>
            <a:r>
              <a:rPr lang="en-US" dirty="0" smtClean="0"/>
              <a:t>	-  In December you have to get out 2</a:t>
            </a:r>
            <a:r>
              <a:rPr lang="en-US" baseline="30000" dirty="0" smtClean="0"/>
              <a:t>nd</a:t>
            </a:r>
            <a:r>
              <a:rPr lang="en-US" dirty="0" smtClean="0"/>
              <a:t> Notices for School Real 	Estate Bills.  </a:t>
            </a:r>
          </a:p>
          <a:p>
            <a:r>
              <a:rPr lang="en-US" dirty="0" smtClean="0"/>
              <a:t>	-  You have to prepare to turn in to the Taxing Authorities and 	all this during a busy Holiday time! </a:t>
            </a:r>
          </a:p>
          <a:p>
            <a:r>
              <a:rPr lang="en-US" dirty="0" smtClean="0"/>
              <a:t>	-  You have to do reports and submit them to Tax Claim. Which 	may be the first business day of the new year!</a:t>
            </a:r>
          </a:p>
          <a:p>
            <a:endParaRPr lang="en-US" dirty="0" smtClean="0"/>
          </a:p>
          <a:p>
            <a:r>
              <a:rPr lang="en-US" dirty="0" smtClean="0"/>
              <a:t>The Software should help you with all three of these processes!  So lets go through it!</a:t>
            </a:r>
            <a:endParaRPr lang="en-US" dirty="0"/>
          </a:p>
        </p:txBody>
      </p:sp>
      <p:pic>
        <p:nvPicPr>
          <p:cNvPr id="6" name="Picture 5" descr="Timeflying.jpg"/>
          <p:cNvPicPr>
            <a:picLocks noChangeAspect="1"/>
          </p:cNvPicPr>
          <p:nvPr/>
        </p:nvPicPr>
        <p:blipFill>
          <a:blip r:embed="rId3" cstate="print"/>
          <a:stretch>
            <a:fillRect/>
          </a:stretch>
        </p:blipFill>
        <p:spPr>
          <a:xfrm>
            <a:off x="533400" y="5715000"/>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nodeType="clickEffect">
                                  <p:stCondLst>
                                    <p:cond delay="0"/>
                                  </p:stCondLst>
                                  <p:childTnLst>
                                    <p:anim calcmode="lin" valueType="num">
                                      <p:cBhvr additive="base">
                                        <p:cTn id="11" dur="3000"/>
                                        <p:tgtEl>
                                          <p:spTgt spid="6"/>
                                        </p:tgtEl>
                                        <p:attrNameLst>
                                          <p:attrName>ppt_x</p:attrName>
                                        </p:attrNameLst>
                                      </p:cBhvr>
                                      <p:tavLst>
                                        <p:tav tm="0">
                                          <p:val>
                                            <p:strVal val="ppt_x"/>
                                          </p:val>
                                        </p:tav>
                                        <p:tav tm="100000">
                                          <p:val>
                                            <p:strVal val="1+ppt_w/2"/>
                                          </p:val>
                                        </p:tav>
                                      </p:tavLst>
                                    </p:anim>
                                    <p:anim calcmode="lin" valueType="num">
                                      <p:cBhvr additive="base">
                                        <p:cTn id="12" dur="3000"/>
                                        <p:tgtEl>
                                          <p:spTgt spid="6"/>
                                        </p:tgtEl>
                                        <p:attrNameLst>
                                          <p:attrName>ppt_y</p:attrName>
                                        </p:attrNameLst>
                                      </p:cBhvr>
                                      <p:tavLst>
                                        <p:tav tm="0">
                                          <p:val>
                                            <p:strVal val="ppt_y"/>
                                          </p:val>
                                        </p:tav>
                                        <p:tav tm="100000">
                                          <p:val>
                                            <p:strVal val="ppt_y"/>
                                          </p:val>
                                        </p:tav>
                                      </p:tavLst>
                                    </p:anim>
                                    <p:set>
                                      <p:cBhvr>
                                        <p:cTn id="13"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2</a:t>
            </a:r>
            <a:r>
              <a:rPr lang="en-US" baseline="30000" dirty="0" smtClean="0"/>
              <a:t>nd</a:t>
            </a:r>
            <a:r>
              <a:rPr lang="en-US" dirty="0" smtClean="0"/>
              <a:t> Notices</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457200" y="1219200"/>
            <a:ext cx="4020970" cy="5238750"/>
          </a:xfrm>
          <a:prstGeom prst="rect">
            <a:avLst/>
          </a:prstGeom>
          <a:noFill/>
          <a:ln w="9525">
            <a:noFill/>
            <a:miter lim="800000"/>
            <a:headEnd/>
            <a:tailEnd/>
          </a:ln>
        </p:spPr>
      </p:pic>
      <p:sp>
        <p:nvSpPr>
          <p:cNvPr id="4" name="TextBox 3"/>
          <p:cNvSpPr txBox="1"/>
          <p:nvPr/>
        </p:nvSpPr>
        <p:spPr>
          <a:xfrm>
            <a:off x="4724400" y="1295400"/>
            <a:ext cx="4038600" cy="3139321"/>
          </a:xfrm>
          <a:prstGeom prst="rect">
            <a:avLst/>
          </a:prstGeom>
          <a:noFill/>
        </p:spPr>
        <p:txBody>
          <a:bodyPr wrap="square" rtlCol="0">
            <a:spAutoFit/>
          </a:bodyPr>
          <a:lstStyle/>
          <a:p>
            <a:r>
              <a:rPr lang="en-US" dirty="0" smtClean="0"/>
              <a:t>Printing second notices changed in 2008, the software now allows you to choose three options for printing 2</a:t>
            </a:r>
            <a:r>
              <a:rPr lang="en-US" baseline="30000" dirty="0" smtClean="0"/>
              <a:t>nd</a:t>
            </a:r>
            <a:r>
              <a:rPr lang="en-US" dirty="0" smtClean="0"/>
              <a:t> notices.  With the addition of doing Early and Late together at the end of the year you can see significant savings on ink/toner and paper!  This places any outstanding Tax Due on the notice and totals them at the penalty amount to render a Total Amount Due at Penalty!</a:t>
            </a:r>
            <a:endParaRPr lang="en-US" dirty="0"/>
          </a:p>
        </p:txBody>
      </p:sp>
      <p:sp>
        <p:nvSpPr>
          <p:cNvPr id="5" name="Freeform 4"/>
          <p:cNvSpPr/>
          <p:nvPr/>
        </p:nvSpPr>
        <p:spPr>
          <a:xfrm>
            <a:off x="1745364" y="3829081"/>
            <a:ext cx="1388254" cy="557984"/>
          </a:xfrm>
          <a:custGeom>
            <a:avLst/>
            <a:gdLst>
              <a:gd name="connsiteX0" fmla="*/ 1306061 w 1388254"/>
              <a:gd name="connsiteY0" fmla="*/ 321679 h 557984"/>
              <a:gd name="connsiteX1" fmla="*/ 1182771 w 1388254"/>
              <a:gd name="connsiteY1" fmla="*/ 311404 h 557984"/>
              <a:gd name="connsiteX2" fmla="*/ 1243 w 1388254"/>
              <a:gd name="connsiteY2" fmla="*/ 352501 h 557984"/>
              <a:gd name="connsiteX3" fmla="*/ 11517 w 1388254"/>
              <a:gd name="connsiteY3" fmla="*/ 444968 h 557984"/>
              <a:gd name="connsiteX4" fmla="*/ 42339 w 1388254"/>
              <a:gd name="connsiteY4" fmla="*/ 455243 h 557984"/>
              <a:gd name="connsiteX5" fmla="*/ 83436 w 1388254"/>
              <a:gd name="connsiteY5" fmla="*/ 486065 h 557984"/>
              <a:gd name="connsiteX6" fmla="*/ 145081 w 1388254"/>
              <a:gd name="connsiteY6" fmla="*/ 506613 h 557984"/>
              <a:gd name="connsiteX7" fmla="*/ 206726 w 1388254"/>
              <a:gd name="connsiteY7" fmla="*/ 527162 h 557984"/>
              <a:gd name="connsiteX8" fmla="*/ 247823 w 1388254"/>
              <a:gd name="connsiteY8" fmla="*/ 537436 h 557984"/>
              <a:gd name="connsiteX9" fmla="*/ 278645 w 1388254"/>
              <a:gd name="connsiteY9" fmla="*/ 547710 h 557984"/>
              <a:gd name="connsiteX10" fmla="*/ 340290 w 1388254"/>
              <a:gd name="connsiteY10" fmla="*/ 557984 h 557984"/>
              <a:gd name="connsiteX11" fmla="*/ 535499 w 1388254"/>
              <a:gd name="connsiteY11" fmla="*/ 547710 h 557984"/>
              <a:gd name="connsiteX12" fmla="*/ 586870 w 1388254"/>
              <a:gd name="connsiteY12" fmla="*/ 537436 h 557984"/>
              <a:gd name="connsiteX13" fmla="*/ 925917 w 1388254"/>
              <a:gd name="connsiteY13" fmla="*/ 527162 h 557984"/>
              <a:gd name="connsiteX14" fmla="*/ 987562 w 1388254"/>
              <a:gd name="connsiteY14" fmla="*/ 516888 h 557984"/>
              <a:gd name="connsiteX15" fmla="*/ 1316335 w 1388254"/>
              <a:gd name="connsiteY15" fmla="*/ 496339 h 557984"/>
              <a:gd name="connsiteX16" fmla="*/ 1367706 w 1388254"/>
              <a:gd name="connsiteY16" fmla="*/ 455243 h 557984"/>
              <a:gd name="connsiteX17" fmla="*/ 1388254 w 1388254"/>
              <a:gd name="connsiteY17" fmla="*/ 393598 h 557984"/>
              <a:gd name="connsiteX18" fmla="*/ 1347157 w 1388254"/>
              <a:gd name="connsiteY18" fmla="*/ 342227 h 557984"/>
              <a:gd name="connsiteX19" fmla="*/ 1306061 w 1388254"/>
              <a:gd name="connsiteY19" fmla="*/ 321679 h 5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254" h="557984">
                <a:moveTo>
                  <a:pt x="1306061" y="321679"/>
                </a:moveTo>
                <a:cubicBezTo>
                  <a:pt x="1278663" y="316542"/>
                  <a:pt x="1224010" y="311404"/>
                  <a:pt x="1182771" y="311404"/>
                </a:cubicBezTo>
                <a:cubicBezTo>
                  <a:pt x="16367" y="311404"/>
                  <a:pt x="236244" y="0"/>
                  <a:pt x="1243" y="352501"/>
                </a:cubicBezTo>
                <a:cubicBezTo>
                  <a:pt x="4668" y="383323"/>
                  <a:pt x="0" y="416174"/>
                  <a:pt x="11517" y="444968"/>
                </a:cubicBezTo>
                <a:cubicBezTo>
                  <a:pt x="15539" y="455023"/>
                  <a:pt x="32936" y="449870"/>
                  <a:pt x="42339" y="455243"/>
                </a:cubicBezTo>
                <a:cubicBezTo>
                  <a:pt x="57206" y="463739"/>
                  <a:pt x="68120" y="478407"/>
                  <a:pt x="83436" y="486065"/>
                </a:cubicBezTo>
                <a:cubicBezTo>
                  <a:pt x="102809" y="495751"/>
                  <a:pt x="124533" y="499763"/>
                  <a:pt x="145081" y="506613"/>
                </a:cubicBezTo>
                <a:lnTo>
                  <a:pt x="206726" y="527162"/>
                </a:lnTo>
                <a:cubicBezTo>
                  <a:pt x="220425" y="530587"/>
                  <a:pt x="234246" y="533557"/>
                  <a:pt x="247823" y="537436"/>
                </a:cubicBezTo>
                <a:cubicBezTo>
                  <a:pt x="258236" y="540411"/>
                  <a:pt x="268073" y="545361"/>
                  <a:pt x="278645" y="547710"/>
                </a:cubicBezTo>
                <a:cubicBezTo>
                  <a:pt x="298981" y="552229"/>
                  <a:pt x="319742" y="554559"/>
                  <a:pt x="340290" y="557984"/>
                </a:cubicBezTo>
                <a:cubicBezTo>
                  <a:pt x="405360" y="554559"/>
                  <a:pt x="470564" y="553121"/>
                  <a:pt x="535499" y="547710"/>
                </a:cubicBezTo>
                <a:cubicBezTo>
                  <a:pt x="552901" y="546260"/>
                  <a:pt x="569431" y="538354"/>
                  <a:pt x="586870" y="537436"/>
                </a:cubicBezTo>
                <a:cubicBezTo>
                  <a:pt x="699781" y="531493"/>
                  <a:pt x="812901" y="530587"/>
                  <a:pt x="925917" y="527162"/>
                </a:cubicBezTo>
                <a:cubicBezTo>
                  <a:pt x="946465" y="523737"/>
                  <a:pt x="966834" y="518961"/>
                  <a:pt x="987562" y="516888"/>
                </a:cubicBezTo>
                <a:cubicBezTo>
                  <a:pt x="1060951" y="509549"/>
                  <a:pt x="1252991" y="499858"/>
                  <a:pt x="1316335" y="496339"/>
                </a:cubicBezTo>
                <a:cubicBezTo>
                  <a:pt x="1349757" y="485198"/>
                  <a:pt x="1351542" y="491612"/>
                  <a:pt x="1367706" y="455243"/>
                </a:cubicBezTo>
                <a:cubicBezTo>
                  <a:pt x="1376503" y="435450"/>
                  <a:pt x="1388254" y="393598"/>
                  <a:pt x="1388254" y="393598"/>
                </a:cubicBezTo>
                <a:cubicBezTo>
                  <a:pt x="1380993" y="382706"/>
                  <a:pt x="1361799" y="349548"/>
                  <a:pt x="1347157" y="342227"/>
                </a:cubicBezTo>
                <a:cubicBezTo>
                  <a:pt x="1303894" y="320596"/>
                  <a:pt x="1333459" y="326816"/>
                  <a:pt x="1306061" y="32167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219200"/>
          </a:xfrm>
        </p:spPr>
        <p:txBody>
          <a:bodyPr/>
          <a:lstStyle/>
          <a:p>
            <a:r>
              <a:rPr lang="en-US" dirty="0" smtClean="0"/>
              <a:t>2</a:t>
            </a:r>
            <a:r>
              <a:rPr lang="en-US" baseline="30000" dirty="0" smtClean="0"/>
              <a:t>nd</a:t>
            </a:r>
            <a:r>
              <a:rPr lang="en-US" dirty="0" smtClean="0"/>
              <a:t> Notices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3400" y="1219200"/>
            <a:ext cx="4020970" cy="5238750"/>
          </a:xfrm>
          <a:prstGeom prst="rect">
            <a:avLst/>
          </a:prstGeom>
          <a:noFill/>
          <a:ln w="9525">
            <a:noFill/>
            <a:miter lim="800000"/>
            <a:headEnd/>
            <a:tailEnd/>
          </a:ln>
        </p:spPr>
      </p:pic>
      <p:sp>
        <p:nvSpPr>
          <p:cNvPr id="5" name="TextBox 4"/>
          <p:cNvSpPr txBox="1"/>
          <p:nvPr/>
        </p:nvSpPr>
        <p:spPr>
          <a:xfrm>
            <a:off x="4648200" y="1295400"/>
            <a:ext cx="3810000" cy="4524315"/>
          </a:xfrm>
          <a:prstGeom prst="rect">
            <a:avLst/>
          </a:prstGeom>
          <a:noFill/>
        </p:spPr>
        <p:txBody>
          <a:bodyPr wrap="square" rtlCol="0">
            <a:spAutoFit/>
          </a:bodyPr>
          <a:lstStyle/>
          <a:p>
            <a:r>
              <a:rPr lang="en-US" dirty="0" smtClean="0"/>
              <a:t>To print 2</a:t>
            </a:r>
            <a:r>
              <a:rPr lang="en-US" baseline="30000" dirty="0" smtClean="0"/>
              <a:t>nd</a:t>
            </a:r>
            <a:r>
              <a:rPr lang="en-US" dirty="0" smtClean="0"/>
              <a:t> notices for your entire district enter a Start Bill # then enter a # of Mailers that exceeds your total duplicate count.  Just to be safe you can enter 9999 and that will do any district in the county.</a:t>
            </a:r>
          </a:p>
          <a:p>
            <a:endParaRPr lang="en-US" dirty="0" smtClean="0"/>
          </a:p>
          <a:p>
            <a:r>
              <a:rPr lang="en-US" dirty="0" smtClean="0"/>
              <a:t>Some tax collectors have opted to bring in their backup and have us print these at the courthouse so we can duplex print these (to get the mailing address on the same piece of paper).  If you decide to do this please call ahead to schedule and we will try to have them done the same day! (no promises though)</a:t>
            </a:r>
            <a:endParaRPr lang="en-US" dirty="0"/>
          </a:p>
        </p:txBody>
      </p:sp>
      <p:sp>
        <p:nvSpPr>
          <p:cNvPr id="6" name="TextBox 5"/>
          <p:cNvSpPr txBox="1"/>
          <p:nvPr/>
        </p:nvSpPr>
        <p:spPr>
          <a:xfrm>
            <a:off x="2514600" y="2971800"/>
            <a:ext cx="762000" cy="276999"/>
          </a:xfrm>
          <a:prstGeom prst="rect">
            <a:avLst/>
          </a:prstGeom>
          <a:noFill/>
        </p:spPr>
        <p:txBody>
          <a:bodyPr wrap="square" rtlCol="0">
            <a:spAutoFit/>
          </a:bodyPr>
          <a:lstStyle/>
          <a:p>
            <a:r>
              <a:rPr lang="en-US" sz="1200" dirty="0" smtClean="0"/>
              <a:t>9999</a:t>
            </a:r>
            <a:endParaRPr lang="en-US" sz="1200" dirty="0"/>
          </a:p>
        </p:txBody>
      </p:sp>
      <p:sp>
        <p:nvSpPr>
          <p:cNvPr id="7" name="TextBox 6"/>
          <p:cNvSpPr txBox="1"/>
          <p:nvPr/>
        </p:nvSpPr>
        <p:spPr>
          <a:xfrm>
            <a:off x="2514600" y="2743200"/>
            <a:ext cx="457200" cy="276999"/>
          </a:xfrm>
          <a:prstGeom prst="rect">
            <a:avLst/>
          </a:prstGeom>
          <a:noFill/>
        </p:spPr>
        <p:txBody>
          <a:bodyPr wrap="square" rtlCol="0">
            <a:spAutoFit/>
          </a:bodyPr>
          <a:lstStyle/>
          <a:p>
            <a:r>
              <a:rPr lang="en-US" sz="1200" dirty="0" smtClean="0"/>
              <a:t>1</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Sample 2</a:t>
            </a:r>
            <a:r>
              <a:rPr lang="en-US" baseline="30000" dirty="0" smtClean="0"/>
              <a:t>nd</a:t>
            </a:r>
            <a:r>
              <a:rPr lang="en-US" dirty="0" smtClean="0"/>
              <a:t> Notice</a:t>
            </a:r>
            <a:endParaRPr lang="en-US" dirty="0"/>
          </a:p>
        </p:txBody>
      </p:sp>
      <p:graphicFrame>
        <p:nvGraphicFramePr>
          <p:cNvPr id="9218" name="Object 2"/>
          <p:cNvGraphicFramePr>
            <a:graphicFrameLocks noChangeAspect="1"/>
          </p:cNvGraphicFramePr>
          <p:nvPr/>
        </p:nvGraphicFramePr>
        <p:xfrm>
          <a:off x="2209800" y="914400"/>
          <a:ext cx="4664075" cy="5638800"/>
        </p:xfrm>
        <a:graphic>
          <a:graphicData uri="http://schemas.openxmlformats.org/presentationml/2006/ole">
            <mc:AlternateContent xmlns:mc="http://schemas.openxmlformats.org/markup-compatibility/2006">
              <mc:Choice xmlns:v="urn:schemas-microsoft-com:vml" Requires="v">
                <p:oleObj spid="_x0000_s9224" name="Acrobat Document" r:id="rId3" imgW="4663359" imgH="6035040" progId="AcroExch.Document.7">
                  <p:embed/>
                </p:oleObj>
              </mc:Choice>
              <mc:Fallback>
                <p:oleObj name="Acrobat Document" r:id="rId3" imgW="4663359" imgH="6035040"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914400"/>
                        <a:ext cx="466407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2362200" y="990600"/>
            <a:ext cx="4343400" cy="541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Returns and Left for Collection</a:t>
            </a:r>
            <a:endParaRPr lang="en-US" dirty="0"/>
          </a:p>
        </p:txBody>
      </p:sp>
      <p:sp>
        <p:nvSpPr>
          <p:cNvPr id="3" name="TextBox 2"/>
          <p:cNvSpPr txBox="1"/>
          <p:nvPr/>
        </p:nvSpPr>
        <p:spPr>
          <a:xfrm>
            <a:off x="762000" y="1143000"/>
            <a:ext cx="7467600" cy="2585323"/>
          </a:xfrm>
          <a:prstGeom prst="rect">
            <a:avLst/>
          </a:prstGeom>
          <a:noFill/>
        </p:spPr>
        <p:txBody>
          <a:bodyPr wrap="square" rtlCol="0">
            <a:spAutoFit/>
          </a:bodyPr>
          <a:lstStyle/>
          <a:p>
            <a:r>
              <a:rPr lang="en-US" dirty="0" smtClean="0"/>
              <a:t>Tax Collector software allows for efficient recall of data for reports </a:t>
            </a:r>
          </a:p>
          <a:p>
            <a:endParaRPr lang="en-US" dirty="0" smtClean="0"/>
          </a:p>
          <a:p>
            <a:r>
              <a:rPr lang="en-US" dirty="0" smtClean="0"/>
              <a:t>Two reports are provided:</a:t>
            </a:r>
          </a:p>
          <a:p>
            <a:endParaRPr lang="en-US" dirty="0" smtClean="0"/>
          </a:p>
          <a:p>
            <a:pPr>
              <a:buFont typeface="Arial" pitchFamily="34" charset="0"/>
              <a:buChar char="•"/>
            </a:pPr>
            <a:r>
              <a:rPr lang="en-US" dirty="0" smtClean="0"/>
              <a:t>Returns Proof, which is built just for Tax Collector use. </a:t>
            </a:r>
          </a:p>
          <a:p>
            <a:pPr>
              <a:buFont typeface="Arial" pitchFamily="34" charset="0"/>
              <a:buChar char="•"/>
            </a:pPr>
            <a:r>
              <a:rPr lang="en-US" dirty="0" smtClean="0"/>
              <a:t>Left for Collection report which is used to turn in unpaid or partially unpaid (installments) parcels for Delinquent Tax Collection!</a:t>
            </a:r>
          </a:p>
          <a:p>
            <a:pPr>
              <a:buFont typeface="Arial" pitchFamily="34" charset="0"/>
              <a:buChar char="•"/>
            </a:pPr>
            <a:r>
              <a:rPr lang="en-US" dirty="0" smtClean="0"/>
              <a:t>The Left for collection has two sections and a summary</a:t>
            </a:r>
          </a:p>
          <a:p>
            <a:pPr>
              <a:buFont typeface="Arial" pitchFamily="34" charset="0"/>
              <a:buChar char="•"/>
            </a:pPr>
            <a:r>
              <a:rPr lang="en-US" dirty="0" smtClean="0"/>
              <a:t>Both reports are pretty self-explanatory the following are samples</a:t>
            </a:r>
            <a:endParaRPr lang="en-US" dirty="0"/>
          </a:p>
        </p:txBody>
      </p:sp>
      <p:pic>
        <p:nvPicPr>
          <p:cNvPr id="10242" name="Picture 2" descr="C:\Users\tkelley.COURTNET\Desktop\Unpaid_Taxes.jpg"/>
          <p:cNvPicPr>
            <a:picLocks noChangeAspect="1" noChangeArrowheads="1"/>
          </p:cNvPicPr>
          <p:nvPr/>
        </p:nvPicPr>
        <p:blipFill>
          <a:blip r:embed="rId2" cstate="print"/>
          <a:srcRect/>
          <a:stretch>
            <a:fillRect/>
          </a:stretch>
        </p:blipFill>
        <p:spPr bwMode="auto">
          <a:xfrm>
            <a:off x="3352800" y="4419600"/>
            <a:ext cx="1851025" cy="2077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10242"/>
                                        </p:tgtEl>
                                      </p:cBhvr>
                                      <p:by x="150000" y="150000"/>
                                    </p:animScale>
                                  </p:childTnLst>
                                </p:cTn>
                              </p:par>
                            </p:childTnLst>
                          </p:cTn>
                        </p:par>
                        <p:par>
                          <p:cTn id="10" fill="hold">
                            <p:stCondLst>
                              <p:cond delay="2000"/>
                            </p:stCondLst>
                            <p:childTnLst>
                              <p:par>
                                <p:cTn id="11" presetID="5" presetClass="exit" presetSubtype="10" fill="hold" nodeType="afterEffect">
                                  <p:stCondLst>
                                    <p:cond delay="0"/>
                                  </p:stCondLst>
                                  <p:childTnLst>
                                    <p:animEffect transition="out" filter="checkerboard(across)">
                                      <p:cBhvr>
                                        <p:cTn id="12" dur="2000"/>
                                        <p:tgtEl>
                                          <p:spTgt spid="10242"/>
                                        </p:tgtEl>
                                      </p:cBhvr>
                                    </p:animEffect>
                                    <p:set>
                                      <p:cBhvr>
                                        <p:cTn id="13" dur="1" fill="hold">
                                          <p:stCondLst>
                                            <p:cond delay="1999"/>
                                          </p:stCondLst>
                                        </p:cTn>
                                        <p:tgtEl>
                                          <p:spTgt spid="10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Sample Returns Proof</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914400" y="990600"/>
            <a:ext cx="6915150" cy="11049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914400" y="2133600"/>
            <a:ext cx="7515225"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Sample Left for Collection</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1676400" y="1066800"/>
            <a:ext cx="5313911" cy="5481638"/>
          </a:xfrm>
          <a:prstGeom prst="rect">
            <a:avLst/>
          </a:prstGeom>
          <a:noFill/>
          <a:ln w="9525">
            <a:noFill/>
            <a:miter lim="800000"/>
            <a:headEnd/>
            <a:tailEnd/>
          </a:ln>
        </p:spPr>
      </p:pic>
      <p:sp>
        <p:nvSpPr>
          <p:cNvPr id="4" name="Rectangle 3"/>
          <p:cNvSpPr/>
          <p:nvPr/>
        </p:nvSpPr>
        <p:spPr>
          <a:xfrm>
            <a:off x="1600200" y="4038600"/>
            <a:ext cx="5562600" cy="609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00200" y="6019800"/>
            <a:ext cx="5486400" cy="5334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457200" y="2971800"/>
            <a:ext cx="6324600" cy="359648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Installing School Data</a:t>
            </a:r>
            <a:endParaRPr lang="en-US" dirty="0"/>
          </a:p>
        </p:txBody>
      </p:sp>
      <p:sp>
        <p:nvSpPr>
          <p:cNvPr id="5" name="TextBox 4"/>
          <p:cNvSpPr txBox="1"/>
          <p:nvPr/>
        </p:nvSpPr>
        <p:spPr>
          <a:xfrm>
            <a:off x="381000" y="1371600"/>
            <a:ext cx="8305800" cy="1477328"/>
          </a:xfrm>
          <a:prstGeom prst="rect">
            <a:avLst/>
          </a:prstGeom>
          <a:noFill/>
        </p:spPr>
        <p:txBody>
          <a:bodyPr wrap="square" rtlCol="0">
            <a:spAutoFit/>
          </a:bodyPr>
          <a:lstStyle/>
          <a:p>
            <a:r>
              <a:rPr lang="en-US" dirty="0" smtClean="0"/>
              <a:t>Your disk may only have your District # on it, your School District name or it may say County-wide data.   This is due to the way we verify the school data, but regardless it will have your data on it.  It may take a minute or two before you see it load data as it searches for your particular district.  It will load Real Estate first, then Per Capita, and if you have any it will load/update Tax Claim information.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Sample Left for Collection</a:t>
            </a:r>
            <a:endParaRPr lang="en-US" dirty="0"/>
          </a:p>
        </p:txBody>
      </p:sp>
      <p:pic>
        <p:nvPicPr>
          <p:cNvPr id="12291" name="Picture 3"/>
          <p:cNvPicPr>
            <a:picLocks noChangeAspect="1" noChangeArrowheads="1"/>
          </p:cNvPicPr>
          <p:nvPr/>
        </p:nvPicPr>
        <p:blipFill>
          <a:blip r:embed="rId2" cstate="print"/>
          <a:srcRect/>
          <a:stretch>
            <a:fillRect/>
          </a:stretch>
        </p:blipFill>
        <p:spPr bwMode="auto">
          <a:xfrm>
            <a:off x="838200" y="3810000"/>
            <a:ext cx="7162800" cy="2695575"/>
          </a:xfrm>
          <a:prstGeom prst="rect">
            <a:avLst/>
          </a:prstGeom>
          <a:noFill/>
          <a:ln w="9525">
            <a:noFill/>
            <a:miter lim="800000"/>
            <a:headEnd/>
            <a:tailEnd/>
          </a:ln>
        </p:spPr>
      </p:pic>
      <p:sp>
        <p:nvSpPr>
          <p:cNvPr id="5" name="TextBox 4"/>
          <p:cNvSpPr txBox="1"/>
          <p:nvPr/>
        </p:nvSpPr>
        <p:spPr>
          <a:xfrm>
            <a:off x="838200" y="762000"/>
            <a:ext cx="7467600" cy="2862322"/>
          </a:xfrm>
          <a:prstGeom prst="rect">
            <a:avLst/>
          </a:prstGeom>
          <a:noFill/>
        </p:spPr>
        <p:txBody>
          <a:bodyPr wrap="square" rtlCol="0">
            <a:spAutoFit/>
          </a:bodyPr>
          <a:lstStyle/>
          <a:p>
            <a:r>
              <a:rPr lang="en-US" dirty="0" smtClean="0"/>
              <a:t>On the prior page the list shows full payments, did you notice that the highlighted entries did not have School listed.  That is because installments were taken.  </a:t>
            </a:r>
          </a:p>
          <a:p>
            <a:endParaRPr lang="en-US" dirty="0" smtClean="0"/>
          </a:p>
          <a:p>
            <a:r>
              <a:rPr lang="en-US" dirty="0" smtClean="0"/>
              <a:t>Below you can see the result of incomplete payment of School installments.  We did a separate section for these since the amount is only a partial of the full amount due.  Installment payers never pay the full penalty!  That is because the first payment has to be made at Face and the law relegates collecting penalty only on the Face amount of each coupon so only 2 payments can have penalty applied!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Sample Left for Collection</a:t>
            </a:r>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838200" y="1676400"/>
            <a:ext cx="7315200" cy="4943475"/>
          </a:xfrm>
          <a:prstGeom prst="rect">
            <a:avLst/>
          </a:prstGeom>
          <a:noFill/>
          <a:ln w="9525">
            <a:noFill/>
            <a:miter lim="800000"/>
            <a:headEnd/>
            <a:tailEnd/>
          </a:ln>
        </p:spPr>
      </p:pic>
      <p:sp>
        <p:nvSpPr>
          <p:cNvPr id="4" name="TextBox 3"/>
          <p:cNvSpPr txBox="1"/>
          <p:nvPr/>
        </p:nvSpPr>
        <p:spPr>
          <a:xfrm>
            <a:off x="838200" y="762000"/>
            <a:ext cx="7315200" cy="646331"/>
          </a:xfrm>
          <a:prstGeom prst="rect">
            <a:avLst/>
          </a:prstGeom>
          <a:noFill/>
        </p:spPr>
        <p:txBody>
          <a:bodyPr wrap="square" rtlCol="0">
            <a:spAutoFit/>
          </a:bodyPr>
          <a:lstStyle/>
          <a:p>
            <a:r>
              <a:rPr lang="en-US" dirty="0" smtClean="0"/>
              <a:t>This is the ALL PAYMENTS summary!  This totals both full and installment payments and shows the amount remaining to be collected.</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Closing Data Entry!</a:t>
            </a:r>
          </a:p>
        </p:txBody>
      </p:sp>
      <p:sp>
        <p:nvSpPr>
          <p:cNvPr id="4" name="TextBox 3"/>
          <p:cNvSpPr txBox="1"/>
          <p:nvPr/>
        </p:nvSpPr>
        <p:spPr>
          <a:xfrm>
            <a:off x="609600" y="914400"/>
            <a:ext cx="7772400" cy="4801314"/>
          </a:xfrm>
          <a:prstGeom prst="rect">
            <a:avLst/>
          </a:prstGeom>
          <a:noFill/>
        </p:spPr>
        <p:txBody>
          <a:bodyPr wrap="square" rtlCol="0">
            <a:spAutoFit/>
          </a:bodyPr>
          <a:lstStyle/>
          <a:p>
            <a:r>
              <a:rPr lang="en-US" dirty="0" smtClean="0"/>
              <a:t>OK, when do you stop doing data entry?  </a:t>
            </a:r>
          </a:p>
          <a:p>
            <a:endParaRPr lang="en-US" dirty="0" smtClean="0"/>
          </a:p>
          <a:p>
            <a:r>
              <a:rPr lang="en-US" dirty="0" smtClean="0"/>
              <a:t>When you turn in your Left for Collection report to the Tax Claim Bureau for Real Estate and when you report your unpaid Per Capita to the Collection Agency.  </a:t>
            </a:r>
          </a:p>
          <a:p>
            <a:endParaRPr lang="en-US" dirty="0" smtClean="0"/>
          </a:p>
          <a:p>
            <a:r>
              <a:rPr lang="en-US" dirty="0" smtClean="0"/>
              <a:t>You should not receive Real Estate Taxes after you have turned in to the Treasurers Office, and you should bring ITS a backup of your database at the same time!  </a:t>
            </a:r>
          </a:p>
          <a:p>
            <a:endParaRPr lang="en-US" dirty="0" smtClean="0"/>
          </a:p>
          <a:p>
            <a:r>
              <a:rPr lang="en-US" dirty="0" smtClean="0"/>
              <a:t>Also do not enter Per Capita payments to the computer after you report to the Collection Agency.  There is a form for you to record Per Capita payments taken between the date you send the Collection Agency and the physical end of the year.  That form should stay in your records for audit purposes!</a:t>
            </a:r>
          </a:p>
          <a:p>
            <a:endParaRPr lang="en-US" dirty="0" smtClean="0"/>
          </a:p>
          <a:p>
            <a:r>
              <a:rPr lang="en-US" dirty="0" smtClean="0"/>
              <a:t>NOTE:  Per the law you may not receive current year payments after the Tax Delinquent date</a:t>
            </a:r>
            <a:r>
              <a:rPr lang="en-US" smtClean="0"/>
              <a:t>!  </a:t>
            </a: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Turning in Your Data</a:t>
            </a:r>
            <a:endParaRPr lang="en-US" dirty="0"/>
          </a:p>
        </p:txBody>
      </p:sp>
      <p:sp>
        <p:nvSpPr>
          <p:cNvPr id="3" name="TextBox 2"/>
          <p:cNvSpPr txBox="1"/>
          <p:nvPr/>
        </p:nvSpPr>
        <p:spPr>
          <a:xfrm>
            <a:off x="533400" y="1371600"/>
            <a:ext cx="8001000" cy="3693319"/>
          </a:xfrm>
          <a:prstGeom prst="rect">
            <a:avLst/>
          </a:prstGeom>
          <a:noFill/>
        </p:spPr>
        <p:txBody>
          <a:bodyPr wrap="square" rtlCol="0">
            <a:spAutoFit/>
          </a:bodyPr>
          <a:lstStyle/>
          <a:p>
            <a:r>
              <a:rPr lang="en-US" dirty="0" smtClean="0"/>
              <a:t>Make a backup of you database and bring it to the ITS Office when you do your turn-in to the Treasurers Office.  We will do the following for you:</a:t>
            </a:r>
          </a:p>
          <a:p>
            <a:endParaRPr lang="en-US" dirty="0" smtClean="0"/>
          </a:p>
          <a:p>
            <a:pPr>
              <a:buFont typeface="Arial" pitchFamily="34" charset="0"/>
              <a:buChar char="•"/>
            </a:pPr>
            <a:r>
              <a:rPr lang="en-US" dirty="0" smtClean="0"/>
              <a:t> Extract your returns information and load it to the Tax Claim system  (this is where the county receives payback for providing you with free software!)</a:t>
            </a:r>
          </a:p>
          <a:p>
            <a:endParaRPr lang="en-US" dirty="0" smtClean="0"/>
          </a:p>
          <a:p>
            <a:pPr>
              <a:buFont typeface="Arial" pitchFamily="34" charset="0"/>
              <a:buChar char="•"/>
            </a:pPr>
            <a:r>
              <a:rPr lang="en-US" dirty="0" smtClean="0"/>
              <a:t>Store your end of year data on the county servers and keep an off-site copy of your data.  This has proved useful over the last few years in helping Tax Collectors  recover from system crashes or loss of data.</a:t>
            </a:r>
          </a:p>
          <a:p>
            <a:pPr>
              <a:buFont typeface="Arial" pitchFamily="34" charset="0"/>
              <a:buChar char="•"/>
            </a:pPr>
            <a:endParaRPr lang="en-US" dirty="0" smtClean="0"/>
          </a:p>
          <a:p>
            <a:pPr>
              <a:buFont typeface="Arial" pitchFamily="34" charset="0"/>
              <a:buChar char="•"/>
            </a:pPr>
            <a:r>
              <a:rPr lang="en-US" dirty="0" smtClean="0"/>
              <a:t>Remember the file name for your backup is: </a:t>
            </a:r>
            <a:r>
              <a:rPr lang="en-US" dirty="0" err="1" smtClean="0"/>
              <a:t>Dist</a:t>
            </a:r>
            <a:r>
              <a:rPr lang="en-US" dirty="0" smtClean="0"/>
              <a:t>##</a:t>
            </a:r>
            <a:r>
              <a:rPr lang="en-US" b="1" u="sng" dirty="0" err="1" smtClean="0"/>
              <a:t>Taxcollyyyy-mmddyyyy.bkp</a:t>
            </a:r>
            <a:r>
              <a:rPr lang="en-US" dirty="0" smtClean="0"/>
              <a:t>  the </a:t>
            </a:r>
            <a:r>
              <a:rPr lang="en-US" dirty="0" smtClean="0"/>
              <a:t>.</a:t>
            </a:r>
            <a:r>
              <a:rPr lang="en-US" dirty="0" err="1" smtClean="0"/>
              <a:t>bkp</a:t>
            </a:r>
            <a:r>
              <a:rPr lang="en-US" dirty="0" smtClean="0"/>
              <a:t> stands for backup!  No other file can be accepted!</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914400" y="2971800"/>
            <a:ext cx="5525770" cy="345360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Installing School Data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951633" y="1546751"/>
            <a:ext cx="7240734" cy="452649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Install School Data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Installation of School Data</a:t>
            </a:r>
            <a:endParaRPr lang="en-US" dirty="0"/>
          </a:p>
        </p:txBody>
      </p:sp>
      <p:sp>
        <p:nvSpPr>
          <p:cNvPr id="4" name="TextBox 3"/>
          <p:cNvSpPr txBox="1"/>
          <p:nvPr/>
        </p:nvSpPr>
        <p:spPr>
          <a:xfrm>
            <a:off x="228600" y="1295400"/>
            <a:ext cx="8534400" cy="1200329"/>
          </a:xfrm>
          <a:prstGeom prst="rect">
            <a:avLst/>
          </a:prstGeom>
          <a:noFill/>
        </p:spPr>
        <p:txBody>
          <a:bodyPr wrap="square" rtlCol="0">
            <a:spAutoFit/>
          </a:bodyPr>
          <a:lstStyle/>
          <a:p>
            <a:r>
              <a:rPr lang="en-US" dirty="0" smtClean="0"/>
              <a:t>Open the Tax Collector Software, then go to Real Estate, Payments, Receive Payment enter a Tax Bill number then tab out.  When the page populates with information you should see the School data added.  You will know that you now have the school data added to your software!  But we still have some work to do!</a:t>
            </a:r>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533400" y="2667000"/>
            <a:ext cx="7086600"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Certification</a:t>
            </a:r>
            <a:endParaRPr lang="en-US" dirty="0"/>
          </a:p>
        </p:txBody>
      </p:sp>
      <p:sp>
        <p:nvSpPr>
          <p:cNvPr id="3" name="TextBox 2"/>
          <p:cNvSpPr txBox="1"/>
          <p:nvPr/>
        </p:nvSpPr>
        <p:spPr>
          <a:xfrm>
            <a:off x="533400" y="1600200"/>
            <a:ext cx="7924800" cy="923330"/>
          </a:xfrm>
          <a:prstGeom prst="rect">
            <a:avLst/>
          </a:prstGeom>
          <a:noFill/>
        </p:spPr>
        <p:txBody>
          <a:bodyPr wrap="square" rtlCol="0">
            <a:spAutoFit/>
          </a:bodyPr>
          <a:lstStyle/>
          <a:p>
            <a:r>
              <a:rPr lang="en-US" dirty="0" smtClean="0"/>
              <a:t>New for 2015 this quick process allows a Tax Collector to quickly provide the necessary data needed for most mortgage companies, lawyers, and other requestors wanting payment information for a parcel.</a:t>
            </a:r>
            <a:endParaRPr lang="en-US" dirty="0"/>
          </a:p>
        </p:txBody>
      </p:sp>
      <p:pic>
        <p:nvPicPr>
          <p:cNvPr id="4" name="Picture 3"/>
          <p:cNvPicPr>
            <a:picLocks noChangeAspect="1"/>
          </p:cNvPicPr>
          <p:nvPr/>
        </p:nvPicPr>
        <p:blipFill>
          <a:blip r:embed="rId2"/>
          <a:stretch>
            <a:fillRect/>
          </a:stretch>
        </p:blipFill>
        <p:spPr>
          <a:xfrm>
            <a:off x="228600" y="2971800"/>
            <a:ext cx="8645525" cy="762000"/>
          </a:xfrm>
          <a:prstGeom prst="rect">
            <a:avLst/>
          </a:prstGeom>
        </p:spPr>
      </p:pic>
      <p:cxnSp>
        <p:nvCxnSpPr>
          <p:cNvPr id="6" name="Straight Arrow Connector 5"/>
          <p:cNvCxnSpPr/>
          <p:nvPr/>
        </p:nvCxnSpPr>
        <p:spPr>
          <a:xfrm flipV="1">
            <a:off x="3581400" y="3886200"/>
            <a:ext cx="0" cy="11430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4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Tax Certification Process</a:t>
            </a:r>
            <a:endParaRPr lang="en-US" dirty="0"/>
          </a:p>
        </p:txBody>
      </p:sp>
      <p:pic>
        <p:nvPicPr>
          <p:cNvPr id="3" name="Picture 2"/>
          <p:cNvPicPr>
            <a:picLocks noChangeAspect="1"/>
          </p:cNvPicPr>
          <p:nvPr/>
        </p:nvPicPr>
        <p:blipFill>
          <a:blip r:embed="rId2"/>
          <a:stretch>
            <a:fillRect/>
          </a:stretch>
        </p:blipFill>
        <p:spPr>
          <a:xfrm>
            <a:off x="1752600" y="2743200"/>
            <a:ext cx="5353050" cy="3796548"/>
          </a:xfrm>
          <a:prstGeom prst="rect">
            <a:avLst/>
          </a:prstGeom>
        </p:spPr>
      </p:pic>
      <p:sp>
        <p:nvSpPr>
          <p:cNvPr id="4" name="TextBox 3"/>
          <p:cNvSpPr txBox="1"/>
          <p:nvPr/>
        </p:nvSpPr>
        <p:spPr>
          <a:xfrm>
            <a:off x="1524000" y="1524000"/>
            <a:ext cx="5715000" cy="1200329"/>
          </a:xfrm>
          <a:prstGeom prst="rect">
            <a:avLst/>
          </a:prstGeom>
          <a:noFill/>
        </p:spPr>
        <p:txBody>
          <a:bodyPr wrap="square" rtlCol="0">
            <a:spAutoFit/>
          </a:bodyPr>
          <a:lstStyle/>
          <a:p>
            <a:r>
              <a:rPr lang="en-US" dirty="0" smtClean="0"/>
              <a:t>Here is the screen that populates when you select Tax Certification.  Either enter a Bill # and “Tab” out or select “Query” to find the parcel you need the information for.</a:t>
            </a:r>
            <a:endParaRPr lang="en-US" dirty="0"/>
          </a:p>
        </p:txBody>
      </p:sp>
    </p:spTree>
    <p:extLst>
      <p:ext uri="{BB962C8B-B14F-4D97-AF65-F5344CB8AC3E}">
        <p14:creationId xmlns:p14="http://schemas.microsoft.com/office/powerpoint/2010/main" val="28133054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E2F90170554448BB188F6BCE18CB8E" ma:contentTypeVersion="2" ma:contentTypeDescription="Create a new document." ma:contentTypeScope="" ma:versionID="d9726502947fe2558bb7d5aa7bfba2ca">
  <xsd:schema xmlns:xsd="http://www.w3.org/2001/XMLSchema" xmlns:xs="http://www.w3.org/2001/XMLSchema" xmlns:p="http://schemas.microsoft.com/office/2006/metadata/properties" xmlns:ns1="http://schemas.microsoft.com/sharepoint/v3" xmlns:ns2="014bc3c2-2446-48c4-99d7-cfcbcb709ab6" targetNamespace="http://schemas.microsoft.com/office/2006/metadata/properties" ma:root="true" ma:fieldsID="a8c1a620fd88ea58389ea2346a547f18" ns1:_="" ns2:_="">
    <xsd:import namespace="http://schemas.microsoft.com/sharepoint/v3"/>
    <xsd:import namespace="014bc3c2-2446-48c4-99d7-cfcbcb709ab6"/>
    <xsd:element name="properties">
      <xsd:complexType>
        <xsd:sequence>
          <xsd:element name="documentManagement">
            <xsd:complexType>
              <xsd:all>
                <xsd:element ref="ns1:PublishingStartDate" minOccurs="0"/>
                <xsd:element ref="ns1:PublishingExpirationDate" minOccurs="0"/>
                <xsd:element ref="ns1:_dlc_Exempt"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_dlc_Exempt" ma:index="10"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4bc3c2-2446-48c4-99d7-cfcbcb709ab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Document</p:Name>
  <p:Description/>
  <p:Statement/>
  <p:PolicyItems>
    <p:PolicyItem featureId="Microsoft.Office.RecordsManagement.PolicyFeatures.PolicyAudit" staticId="0x010100889C5CD66D6B5C4DB2AD5CE4AD94F22B|937198175" UniqueId="88a73962-233a-454a-8541-deb996f5375e">
      <p:Name>Auditing</p:Name>
      <p:Description>Audits user actions on documents and list items to the Audit Log.</p:Description>
      <p:CustomData>
        <Audit>
          <View/>
        </Audit>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Exempt xmlns="http://schemas.microsoft.com/sharepoint/v3">false</_dlc_Exempt>
  </documentManagement>
</p:properties>
</file>

<file path=customXml/itemProps1.xml><?xml version="1.0" encoding="utf-8"?>
<ds:datastoreItem xmlns:ds="http://schemas.openxmlformats.org/officeDocument/2006/customXml" ds:itemID="{DCB35C73-6F5D-4766-BA88-F80D20A9DA26}"/>
</file>

<file path=customXml/itemProps2.xml><?xml version="1.0" encoding="utf-8"?>
<ds:datastoreItem xmlns:ds="http://schemas.openxmlformats.org/officeDocument/2006/customXml" ds:itemID="{D192BE03-1B90-4AF0-A720-AA1245EBB627}"/>
</file>

<file path=customXml/itemProps3.xml><?xml version="1.0" encoding="utf-8"?>
<ds:datastoreItem xmlns:ds="http://schemas.openxmlformats.org/officeDocument/2006/customXml" ds:itemID="{EEC5D62D-90DA-421A-9F28-FF7CE9F8183C}"/>
</file>

<file path=customXml/itemProps4.xml><?xml version="1.0" encoding="utf-8"?>
<ds:datastoreItem xmlns:ds="http://schemas.openxmlformats.org/officeDocument/2006/customXml" ds:itemID="{0224474F-B5E1-43F0-8E29-5792F29D55D0}"/>
</file>

<file path=docProps/app.xml><?xml version="1.0" encoding="utf-8"?>
<Properties xmlns="http://schemas.openxmlformats.org/officeDocument/2006/extended-properties" xmlns:vt="http://schemas.openxmlformats.org/officeDocument/2006/docPropsVTypes">
  <Template>Paper</Template>
  <TotalTime>913</TotalTime>
  <Words>2788</Words>
  <Application>Microsoft Office PowerPoint</Application>
  <PresentationFormat>On-screen Show (4:3)</PresentationFormat>
  <Paragraphs>151</Paragraphs>
  <Slides>43</Slides>
  <Notes>1</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9" baseType="lpstr">
      <vt:lpstr>Arial</vt:lpstr>
      <vt:lpstr>Calibri</vt:lpstr>
      <vt:lpstr>Constantia</vt:lpstr>
      <vt:lpstr>Wingdings 2</vt:lpstr>
      <vt:lpstr>Paper</vt:lpstr>
      <vt:lpstr>Acrobat Document</vt:lpstr>
      <vt:lpstr>School Bills and End of Year Processes</vt:lpstr>
      <vt:lpstr>PowerPoint Presentation</vt:lpstr>
      <vt:lpstr>Installing School Data</vt:lpstr>
      <vt:lpstr>Installing School Data</vt:lpstr>
      <vt:lpstr>Installing School Data</vt:lpstr>
      <vt:lpstr>Install School Data</vt:lpstr>
      <vt:lpstr>Verify Installation of School Data</vt:lpstr>
      <vt:lpstr>Tax Certification</vt:lpstr>
      <vt:lpstr>The Tax Certification Process</vt:lpstr>
      <vt:lpstr>Tax Certifcation - Search for Parcel</vt:lpstr>
      <vt:lpstr>Tax Certification Entry </vt:lpstr>
      <vt:lpstr>Adding a Requestor</vt:lpstr>
      <vt:lpstr>Adding a Requestor</vt:lpstr>
      <vt:lpstr>Printing the Certification</vt:lpstr>
      <vt:lpstr>PowerPoint Presentation</vt:lpstr>
      <vt:lpstr>What do I do now?</vt:lpstr>
      <vt:lpstr>The Late Billing Routine</vt:lpstr>
      <vt:lpstr>The Late Billing Routine</vt:lpstr>
      <vt:lpstr>The Late Billing Routine</vt:lpstr>
      <vt:lpstr>Late Billing Routine</vt:lpstr>
      <vt:lpstr>Late Billing Routine</vt:lpstr>
      <vt:lpstr>Late Billing Routine</vt:lpstr>
      <vt:lpstr>Late Billing Routine</vt:lpstr>
      <vt:lpstr>Late Billing Routine</vt:lpstr>
      <vt:lpstr>Receiving Books and Bills</vt:lpstr>
      <vt:lpstr>Receiving School Payments</vt:lpstr>
      <vt:lpstr>Receiving School Payments</vt:lpstr>
      <vt:lpstr>Receiving School Payments</vt:lpstr>
      <vt:lpstr>Receiving School Payments</vt:lpstr>
      <vt:lpstr>Receiving School Payments</vt:lpstr>
      <vt:lpstr>Receiving School Payments</vt:lpstr>
      <vt:lpstr>Receiving School Payments</vt:lpstr>
      <vt:lpstr>End of Year Processes</vt:lpstr>
      <vt:lpstr>2nd Notices</vt:lpstr>
      <vt:lpstr>2nd Notices</vt:lpstr>
      <vt:lpstr>Sample 2nd Notice</vt:lpstr>
      <vt:lpstr>Returns and Left for Collection</vt:lpstr>
      <vt:lpstr>Sample Returns Proof</vt:lpstr>
      <vt:lpstr>Sample Left for Collection</vt:lpstr>
      <vt:lpstr>Sample Left for Collection</vt:lpstr>
      <vt:lpstr>Sample Left for Collection</vt:lpstr>
      <vt:lpstr>Closing Data Entry!</vt:lpstr>
      <vt:lpstr>Turning in Your Data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Bills and End of Year Processes</dc:title>
  <dc:creator>Timothy Kelley</dc:creator>
  <cp:lastModifiedBy>Timothy Kelley</cp:lastModifiedBy>
  <cp:revision>103</cp:revision>
  <dcterms:created xsi:type="dcterms:W3CDTF">2009-07-14T18:20:05Z</dcterms:created>
  <dcterms:modified xsi:type="dcterms:W3CDTF">2015-07-16T18:28:20Z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0x01010025E2F90170554448BB188F6BCE18CB8E</vt:lpwstr>
  </property>
  <property fmtid="{D5CDD505-2E9C-101B-9397-08002B2CF9AE}" pid="3" name="Order">
    <vt:r8>61500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