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63" r:id="rId5"/>
    <p:sldId id="261" r:id="rId6"/>
    <p:sldId id="260" r:id="rId7"/>
    <p:sldId id="262" r:id="rId8"/>
    <p:sldId id="264" r:id="rId9"/>
    <p:sldId id="265" r:id="rId10"/>
    <p:sldId id="267" r:id="rId11"/>
    <p:sldId id="277" r:id="rId12"/>
    <p:sldId id="268" r:id="rId13"/>
    <p:sldId id="269" r:id="rId14"/>
    <p:sldId id="270"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951" autoAdjust="0"/>
  </p:normalViewPr>
  <p:slideViewPr>
    <p:cSldViewPr snapToGrid="0">
      <p:cViewPr varScale="1">
        <p:scale>
          <a:sx n="77" d="100"/>
          <a:sy n="77" d="100"/>
        </p:scale>
        <p:origin x="13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E6758-901E-4C1F-8E72-256302DF3944}" type="doc">
      <dgm:prSet loTypeId="urn:microsoft.com/office/officeart/2005/8/layout/hProcess11" loCatId="process" qsTypeId="urn:microsoft.com/office/officeart/2005/8/quickstyle/3d4" qsCatId="3D" csTypeId="urn:microsoft.com/office/officeart/2005/8/colors/accent1_1" csCatId="accent1" phldr="1"/>
      <dgm:spPr/>
      <dgm:t>
        <a:bodyPr/>
        <a:lstStyle/>
        <a:p>
          <a:endParaRPr lang="en-US"/>
        </a:p>
      </dgm:t>
    </dgm:pt>
    <dgm:pt modelId="{8803778D-26E7-472B-AE05-4009E2D6AEEF}">
      <dgm:prSet phldrT="[Text]"/>
      <dgm:spPr/>
      <dgm:t>
        <a:bodyPr/>
        <a:lstStyle/>
        <a:p>
          <a:endParaRPr lang="en-US" dirty="0"/>
        </a:p>
      </dgm:t>
    </dgm:pt>
    <dgm:pt modelId="{01A0A5B1-5ECC-406E-998D-659F6A3EF6AB}" type="parTrans" cxnId="{5A3BC232-31FA-449F-82FF-6B571483DC64}">
      <dgm:prSet/>
      <dgm:spPr/>
      <dgm:t>
        <a:bodyPr/>
        <a:lstStyle/>
        <a:p>
          <a:endParaRPr lang="en-US"/>
        </a:p>
      </dgm:t>
    </dgm:pt>
    <dgm:pt modelId="{F14B80F6-5081-4B22-B033-B2514326A475}" type="sibTrans" cxnId="{5A3BC232-31FA-449F-82FF-6B571483DC64}">
      <dgm:prSet/>
      <dgm:spPr/>
      <dgm:t>
        <a:bodyPr/>
        <a:lstStyle/>
        <a:p>
          <a:endParaRPr lang="en-US"/>
        </a:p>
      </dgm:t>
    </dgm:pt>
    <dgm:pt modelId="{A3512EEC-350C-42A7-A7D1-3C125459779D}">
      <dgm:prSet phldrT="[Text]"/>
      <dgm:spPr/>
      <dgm:t>
        <a:bodyPr/>
        <a:lstStyle/>
        <a:p>
          <a:endParaRPr lang="en-US" dirty="0"/>
        </a:p>
      </dgm:t>
    </dgm:pt>
    <dgm:pt modelId="{6565787A-27D0-490A-A936-A01BD5F03299}" type="parTrans" cxnId="{196C22F6-D7AA-4040-8777-DAFC9435DD07}">
      <dgm:prSet/>
      <dgm:spPr/>
      <dgm:t>
        <a:bodyPr/>
        <a:lstStyle/>
        <a:p>
          <a:endParaRPr lang="en-US"/>
        </a:p>
      </dgm:t>
    </dgm:pt>
    <dgm:pt modelId="{A9E7F338-F90B-4C3C-A241-80B572532CC7}" type="sibTrans" cxnId="{196C22F6-D7AA-4040-8777-DAFC9435DD07}">
      <dgm:prSet/>
      <dgm:spPr/>
      <dgm:t>
        <a:bodyPr/>
        <a:lstStyle/>
        <a:p>
          <a:endParaRPr lang="en-US"/>
        </a:p>
      </dgm:t>
    </dgm:pt>
    <dgm:pt modelId="{9A52F0B9-599F-4212-AF20-F8DB6CA85F83}">
      <dgm:prSet phldrT="[Text]"/>
      <dgm:spPr/>
      <dgm:t>
        <a:bodyPr/>
        <a:lstStyle/>
        <a:p>
          <a:endParaRPr lang="en-US" dirty="0"/>
        </a:p>
      </dgm:t>
    </dgm:pt>
    <dgm:pt modelId="{318BC46C-929F-4681-9CB1-72C85F57E675}" type="parTrans" cxnId="{FE190BF0-F99B-4753-8EDC-6E806C3A17AE}">
      <dgm:prSet/>
      <dgm:spPr/>
      <dgm:t>
        <a:bodyPr/>
        <a:lstStyle/>
        <a:p>
          <a:endParaRPr lang="en-US"/>
        </a:p>
      </dgm:t>
    </dgm:pt>
    <dgm:pt modelId="{7116142E-80D0-446A-B45C-67883913FB30}" type="sibTrans" cxnId="{FE190BF0-F99B-4753-8EDC-6E806C3A17AE}">
      <dgm:prSet/>
      <dgm:spPr/>
      <dgm:t>
        <a:bodyPr/>
        <a:lstStyle/>
        <a:p>
          <a:endParaRPr lang="en-US"/>
        </a:p>
      </dgm:t>
    </dgm:pt>
    <dgm:pt modelId="{7452D6C1-376C-4415-8DA6-AF6C0A5C7AD7}" type="pres">
      <dgm:prSet presAssocID="{622E6758-901E-4C1F-8E72-256302DF3944}" presName="Name0" presStyleCnt="0">
        <dgm:presLayoutVars>
          <dgm:dir/>
          <dgm:resizeHandles val="exact"/>
        </dgm:presLayoutVars>
      </dgm:prSet>
      <dgm:spPr/>
    </dgm:pt>
    <dgm:pt modelId="{B1F35F9C-446D-404B-BF5A-837120552C56}" type="pres">
      <dgm:prSet presAssocID="{622E6758-901E-4C1F-8E72-256302DF3944}" presName="arrow" presStyleLbl="bgShp" presStyleIdx="0" presStyleCnt="1"/>
      <dgm:spPr/>
    </dgm:pt>
    <dgm:pt modelId="{626F3C08-79E7-4E21-A99F-53B77DC8AF0F}" type="pres">
      <dgm:prSet presAssocID="{622E6758-901E-4C1F-8E72-256302DF3944}" presName="points" presStyleCnt="0"/>
      <dgm:spPr/>
    </dgm:pt>
    <dgm:pt modelId="{B4AABEC0-8A74-4FD8-89DD-1A984012B65F}" type="pres">
      <dgm:prSet presAssocID="{8803778D-26E7-472B-AE05-4009E2D6AEEF}" presName="compositeA" presStyleCnt="0"/>
      <dgm:spPr/>
    </dgm:pt>
    <dgm:pt modelId="{903C6342-787B-45AF-83D5-6E1C2849BD84}" type="pres">
      <dgm:prSet presAssocID="{8803778D-26E7-472B-AE05-4009E2D6AEEF}" presName="textA" presStyleLbl="revTx" presStyleIdx="0" presStyleCnt="3">
        <dgm:presLayoutVars>
          <dgm:bulletEnabled val="1"/>
        </dgm:presLayoutVars>
      </dgm:prSet>
      <dgm:spPr/>
    </dgm:pt>
    <dgm:pt modelId="{8E0F9291-2D8B-42EB-A1BA-1428EEBD9F58}" type="pres">
      <dgm:prSet presAssocID="{8803778D-26E7-472B-AE05-4009E2D6AEEF}" presName="circleA" presStyleLbl="node1" presStyleIdx="0" presStyleCnt="3"/>
      <dgm:spPr/>
    </dgm:pt>
    <dgm:pt modelId="{19F6DFE9-1DE7-4720-8CE3-F9DD0AC26BEB}" type="pres">
      <dgm:prSet presAssocID="{8803778D-26E7-472B-AE05-4009E2D6AEEF}" presName="spaceA" presStyleCnt="0"/>
      <dgm:spPr/>
    </dgm:pt>
    <dgm:pt modelId="{106EA7A2-DDDF-48E3-8026-E5027BE6F802}" type="pres">
      <dgm:prSet presAssocID="{F14B80F6-5081-4B22-B033-B2514326A475}" presName="space" presStyleCnt="0"/>
      <dgm:spPr/>
    </dgm:pt>
    <dgm:pt modelId="{C42EF4B7-CA65-429D-AD71-169D496EB78C}" type="pres">
      <dgm:prSet presAssocID="{A3512EEC-350C-42A7-A7D1-3C125459779D}" presName="compositeB" presStyleCnt="0"/>
      <dgm:spPr/>
    </dgm:pt>
    <dgm:pt modelId="{BF96BAFD-9AD1-4057-B8DC-53E755A045A2}" type="pres">
      <dgm:prSet presAssocID="{A3512EEC-350C-42A7-A7D1-3C125459779D}" presName="textB" presStyleLbl="revTx" presStyleIdx="1" presStyleCnt="3">
        <dgm:presLayoutVars>
          <dgm:bulletEnabled val="1"/>
        </dgm:presLayoutVars>
      </dgm:prSet>
      <dgm:spPr/>
    </dgm:pt>
    <dgm:pt modelId="{635B5F6D-122E-44B8-B28E-ABE8355D7DB6}" type="pres">
      <dgm:prSet presAssocID="{A3512EEC-350C-42A7-A7D1-3C125459779D}" presName="circleB" presStyleLbl="node1" presStyleIdx="1" presStyleCnt="3"/>
      <dgm:spPr/>
    </dgm:pt>
    <dgm:pt modelId="{902BF368-14F2-4A8F-96C4-C0B843024EC5}" type="pres">
      <dgm:prSet presAssocID="{A3512EEC-350C-42A7-A7D1-3C125459779D}" presName="spaceB" presStyleCnt="0"/>
      <dgm:spPr/>
    </dgm:pt>
    <dgm:pt modelId="{B89D26DC-6F2B-42FA-BCCF-9813E07B07B4}" type="pres">
      <dgm:prSet presAssocID="{A9E7F338-F90B-4C3C-A241-80B572532CC7}" presName="space" presStyleCnt="0"/>
      <dgm:spPr/>
    </dgm:pt>
    <dgm:pt modelId="{2D3C77D0-D398-463D-8D1A-61DAFA5D3AD0}" type="pres">
      <dgm:prSet presAssocID="{9A52F0B9-599F-4212-AF20-F8DB6CA85F83}" presName="compositeA" presStyleCnt="0"/>
      <dgm:spPr/>
    </dgm:pt>
    <dgm:pt modelId="{8BA15331-1619-4F13-A32F-6844967A1D9E}" type="pres">
      <dgm:prSet presAssocID="{9A52F0B9-599F-4212-AF20-F8DB6CA85F83}" presName="textA" presStyleLbl="revTx" presStyleIdx="2" presStyleCnt="3">
        <dgm:presLayoutVars>
          <dgm:bulletEnabled val="1"/>
        </dgm:presLayoutVars>
      </dgm:prSet>
      <dgm:spPr/>
    </dgm:pt>
    <dgm:pt modelId="{A6255032-738F-41BB-82FD-1C0440E94461}" type="pres">
      <dgm:prSet presAssocID="{9A52F0B9-599F-4212-AF20-F8DB6CA85F83}" presName="circleA" presStyleLbl="node1" presStyleIdx="2" presStyleCnt="3"/>
      <dgm:spPr/>
    </dgm:pt>
    <dgm:pt modelId="{A7A00A9C-4FF0-4BF8-B0B6-64D671B4AF24}" type="pres">
      <dgm:prSet presAssocID="{9A52F0B9-599F-4212-AF20-F8DB6CA85F83}" presName="spaceA" presStyleCnt="0"/>
      <dgm:spPr/>
    </dgm:pt>
  </dgm:ptLst>
  <dgm:cxnLst>
    <dgm:cxn modelId="{96445601-7EA6-4DD7-819B-9331D7CDF1D3}" type="presOf" srcId="{622E6758-901E-4C1F-8E72-256302DF3944}" destId="{7452D6C1-376C-4415-8DA6-AF6C0A5C7AD7}" srcOrd="0" destOrd="0" presId="urn:microsoft.com/office/officeart/2005/8/layout/hProcess11"/>
    <dgm:cxn modelId="{5A3BC232-31FA-449F-82FF-6B571483DC64}" srcId="{622E6758-901E-4C1F-8E72-256302DF3944}" destId="{8803778D-26E7-472B-AE05-4009E2D6AEEF}" srcOrd="0" destOrd="0" parTransId="{01A0A5B1-5ECC-406E-998D-659F6A3EF6AB}" sibTransId="{F14B80F6-5081-4B22-B033-B2514326A475}"/>
    <dgm:cxn modelId="{D12DB555-6A56-4801-A524-5F4FC8AE0F00}" type="presOf" srcId="{8803778D-26E7-472B-AE05-4009E2D6AEEF}" destId="{903C6342-787B-45AF-83D5-6E1C2849BD84}" srcOrd="0" destOrd="0" presId="urn:microsoft.com/office/officeart/2005/8/layout/hProcess11"/>
    <dgm:cxn modelId="{4275CADE-38C3-4954-9E26-FB9DEB322B29}" type="presOf" srcId="{9A52F0B9-599F-4212-AF20-F8DB6CA85F83}" destId="{8BA15331-1619-4F13-A32F-6844967A1D9E}" srcOrd="0" destOrd="0" presId="urn:microsoft.com/office/officeart/2005/8/layout/hProcess11"/>
    <dgm:cxn modelId="{FE190BF0-F99B-4753-8EDC-6E806C3A17AE}" srcId="{622E6758-901E-4C1F-8E72-256302DF3944}" destId="{9A52F0B9-599F-4212-AF20-F8DB6CA85F83}" srcOrd="2" destOrd="0" parTransId="{318BC46C-929F-4681-9CB1-72C85F57E675}" sibTransId="{7116142E-80D0-446A-B45C-67883913FB30}"/>
    <dgm:cxn modelId="{196C22F6-D7AA-4040-8777-DAFC9435DD07}" srcId="{622E6758-901E-4C1F-8E72-256302DF3944}" destId="{A3512EEC-350C-42A7-A7D1-3C125459779D}" srcOrd="1" destOrd="0" parTransId="{6565787A-27D0-490A-A936-A01BD5F03299}" sibTransId="{A9E7F338-F90B-4C3C-A241-80B572532CC7}"/>
    <dgm:cxn modelId="{06AEBFF7-E8C8-4AFA-943C-3D9066CAAF84}" type="presOf" srcId="{A3512EEC-350C-42A7-A7D1-3C125459779D}" destId="{BF96BAFD-9AD1-4057-B8DC-53E755A045A2}" srcOrd="0" destOrd="0" presId="urn:microsoft.com/office/officeart/2005/8/layout/hProcess11"/>
    <dgm:cxn modelId="{32314F6A-A914-449B-8C3B-120C857F69C4}" type="presParOf" srcId="{7452D6C1-376C-4415-8DA6-AF6C0A5C7AD7}" destId="{B1F35F9C-446D-404B-BF5A-837120552C56}" srcOrd="0" destOrd="0" presId="urn:microsoft.com/office/officeart/2005/8/layout/hProcess11"/>
    <dgm:cxn modelId="{8A547EBB-9711-463B-8D74-933690BF3AEB}" type="presParOf" srcId="{7452D6C1-376C-4415-8DA6-AF6C0A5C7AD7}" destId="{626F3C08-79E7-4E21-A99F-53B77DC8AF0F}" srcOrd="1" destOrd="0" presId="urn:microsoft.com/office/officeart/2005/8/layout/hProcess11"/>
    <dgm:cxn modelId="{83E0AE83-B15E-44A1-9F13-AF91774E0841}" type="presParOf" srcId="{626F3C08-79E7-4E21-A99F-53B77DC8AF0F}" destId="{B4AABEC0-8A74-4FD8-89DD-1A984012B65F}" srcOrd="0" destOrd="0" presId="urn:microsoft.com/office/officeart/2005/8/layout/hProcess11"/>
    <dgm:cxn modelId="{A200B235-3AFA-476D-BC9E-299E864F7EA4}" type="presParOf" srcId="{B4AABEC0-8A74-4FD8-89DD-1A984012B65F}" destId="{903C6342-787B-45AF-83D5-6E1C2849BD84}" srcOrd="0" destOrd="0" presId="urn:microsoft.com/office/officeart/2005/8/layout/hProcess11"/>
    <dgm:cxn modelId="{27EB8B15-F79B-4978-891B-BFBF7A2D9D5E}" type="presParOf" srcId="{B4AABEC0-8A74-4FD8-89DD-1A984012B65F}" destId="{8E0F9291-2D8B-42EB-A1BA-1428EEBD9F58}" srcOrd="1" destOrd="0" presId="urn:microsoft.com/office/officeart/2005/8/layout/hProcess11"/>
    <dgm:cxn modelId="{60A41E94-5773-44FC-B6D7-0D47BDF4D048}" type="presParOf" srcId="{B4AABEC0-8A74-4FD8-89DD-1A984012B65F}" destId="{19F6DFE9-1DE7-4720-8CE3-F9DD0AC26BEB}" srcOrd="2" destOrd="0" presId="urn:microsoft.com/office/officeart/2005/8/layout/hProcess11"/>
    <dgm:cxn modelId="{83CACB72-032B-4C74-8ECF-A4EF6E89F082}" type="presParOf" srcId="{626F3C08-79E7-4E21-A99F-53B77DC8AF0F}" destId="{106EA7A2-DDDF-48E3-8026-E5027BE6F802}" srcOrd="1" destOrd="0" presId="urn:microsoft.com/office/officeart/2005/8/layout/hProcess11"/>
    <dgm:cxn modelId="{5D2B14F4-7FE1-45E5-BCC6-C823AEF75779}" type="presParOf" srcId="{626F3C08-79E7-4E21-A99F-53B77DC8AF0F}" destId="{C42EF4B7-CA65-429D-AD71-169D496EB78C}" srcOrd="2" destOrd="0" presId="urn:microsoft.com/office/officeart/2005/8/layout/hProcess11"/>
    <dgm:cxn modelId="{D428AA29-A8F0-4E38-AB69-1373D2D1383D}" type="presParOf" srcId="{C42EF4B7-CA65-429D-AD71-169D496EB78C}" destId="{BF96BAFD-9AD1-4057-B8DC-53E755A045A2}" srcOrd="0" destOrd="0" presId="urn:microsoft.com/office/officeart/2005/8/layout/hProcess11"/>
    <dgm:cxn modelId="{D248BD97-CED2-4201-9F36-47FE785C54FF}" type="presParOf" srcId="{C42EF4B7-CA65-429D-AD71-169D496EB78C}" destId="{635B5F6D-122E-44B8-B28E-ABE8355D7DB6}" srcOrd="1" destOrd="0" presId="urn:microsoft.com/office/officeart/2005/8/layout/hProcess11"/>
    <dgm:cxn modelId="{15CBDFCE-9C56-4AE4-ABEF-7826823FEB93}" type="presParOf" srcId="{C42EF4B7-CA65-429D-AD71-169D496EB78C}" destId="{902BF368-14F2-4A8F-96C4-C0B843024EC5}" srcOrd="2" destOrd="0" presId="urn:microsoft.com/office/officeart/2005/8/layout/hProcess11"/>
    <dgm:cxn modelId="{FAC31B25-73EA-442A-B982-ACDE913B3179}" type="presParOf" srcId="{626F3C08-79E7-4E21-A99F-53B77DC8AF0F}" destId="{B89D26DC-6F2B-42FA-BCCF-9813E07B07B4}" srcOrd="3" destOrd="0" presId="urn:microsoft.com/office/officeart/2005/8/layout/hProcess11"/>
    <dgm:cxn modelId="{8787BDB1-A301-4635-AE79-899EC52D2F5F}" type="presParOf" srcId="{626F3C08-79E7-4E21-A99F-53B77DC8AF0F}" destId="{2D3C77D0-D398-463D-8D1A-61DAFA5D3AD0}" srcOrd="4" destOrd="0" presId="urn:microsoft.com/office/officeart/2005/8/layout/hProcess11"/>
    <dgm:cxn modelId="{E6429FD0-C83E-4967-B7F3-D4A18E58B7A1}" type="presParOf" srcId="{2D3C77D0-D398-463D-8D1A-61DAFA5D3AD0}" destId="{8BA15331-1619-4F13-A32F-6844967A1D9E}" srcOrd="0" destOrd="0" presId="urn:microsoft.com/office/officeart/2005/8/layout/hProcess11"/>
    <dgm:cxn modelId="{0C23CA3E-52B5-4C86-B6C0-C25387F7B9AD}" type="presParOf" srcId="{2D3C77D0-D398-463D-8D1A-61DAFA5D3AD0}" destId="{A6255032-738F-41BB-82FD-1C0440E94461}" srcOrd="1" destOrd="0" presId="urn:microsoft.com/office/officeart/2005/8/layout/hProcess11"/>
    <dgm:cxn modelId="{32C01B04-71D9-4350-AF7F-A1079E38712E}" type="presParOf" srcId="{2D3C77D0-D398-463D-8D1A-61DAFA5D3AD0}" destId="{A7A00A9C-4FF0-4BF8-B0B6-64D671B4AF2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5F9C-446D-404B-BF5A-837120552C56}">
      <dsp:nvSpPr>
        <dsp:cNvPr id="0" name=""/>
        <dsp:cNvSpPr/>
      </dsp:nvSpPr>
      <dsp:spPr>
        <a:xfrm>
          <a:off x="0" y="1625600"/>
          <a:ext cx="8128000" cy="2167466"/>
        </a:xfrm>
        <a:prstGeom prst="notched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03C6342-787B-45AF-83D5-6E1C2849BD84}">
      <dsp:nvSpPr>
        <dsp:cNvPr id="0" name=""/>
        <dsp:cNvSpPr/>
      </dsp:nvSpPr>
      <dsp:spPr>
        <a:xfrm>
          <a:off x="3571" y="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3571" y="0"/>
        <a:ext cx="2357437" cy="2167466"/>
      </dsp:txXfrm>
    </dsp:sp>
    <dsp:sp modelId="{8E0F9291-2D8B-42EB-A1BA-1428EEBD9F58}">
      <dsp:nvSpPr>
        <dsp:cNvPr id="0" name=""/>
        <dsp:cNvSpPr/>
      </dsp:nvSpPr>
      <dsp:spPr>
        <a:xfrm>
          <a:off x="911357"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F96BAFD-9AD1-4057-B8DC-53E755A045A2}">
      <dsp:nvSpPr>
        <dsp:cNvPr id="0" name=""/>
        <dsp:cNvSpPr/>
      </dsp:nvSpPr>
      <dsp:spPr>
        <a:xfrm>
          <a:off x="2478881" y="325120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US" sz="6500" kern="1200" dirty="0"/>
        </a:p>
      </dsp:txBody>
      <dsp:txXfrm>
        <a:off x="2478881" y="3251200"/>
        <a:ext cx="2357437" cy="2167466"/>
      </dsp:txXfrm>
    </dsp:sp>
    <dsp:sp modelId="{635B5F6D-122E-44B8-B28E-ABE8355D7DB6}">
      <dsp:nvSpPr>
        <dsp:cNvPr id="0" name=""/>
        <dsp:cNvSpPr/>
      </dsp:nvSpPr>
      <dsp:spPr>
        <a:xfrm>
          <a:off x="3386666"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BA15331-1619-4F13-A32F-6844967A1D9E}">
      <dsp:nvSpPr>
        <dsp:cNvPr id="0" name=""/>
        <dsp:cNvSpPr/>
      </dsp:nvSpPr>
      <dsp:spPr>
        <a:xfrm>
          <a:off x="4954190" y="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4954190" y="0"/>
        <a:ext cx="2357437" cy="2167466"/>
      </dsp:txXfrm>
    </dsp:sp>
    <dsp:sp modelId="{A6255032-738F-41BB-82FD-1C0440E94461}">
      <dsp:nvSpPr>
        <dsp:cNvPr id="0" name=""/>
        <dsp:cNvSpPr/>
      </dsp:nvSpPr>
      <dsp:spPr>
        <a:xfrm>
          <a:off x="5861976" y="2438400"/>
          <a:ext cx="541866" cy="541866"/>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DA03-0521-4EDB-8B7A-5F544D7E979B}"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8591F-3B70-43FD-ABAF-D5A92EB33884}" type="slidenum">
              <a:rPr lang="en-US" smtClean="0"/>
              <a:t>‹#›</a:t>
            </a:fld>
            <a:endParaRPr lang="en-US"/>
          </a:p>
        </p:txBody>
      </p:sp>
    </p:spTree>
    <p:extLst>
      <p:ext uri="{BB962C8B-B14F-4D97-AF65-F5344CB8AC3E}">
        <p14:creationId xmlns:p14="http://schemas.microsoft.com/office/powerpoint/2010/main" val="28555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Greet everyone a good afternoon.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Thanks for joining me on my talk about leveraging ArcGIS API for python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Skill level</a:t>
            </a:r>
          </a:p>
          <a:p>
            <a:pPr marL="628650" lvl="1" indent="-171450">
              <a:buFont typeface="Arial" panose="020B0604020202020204" pitchFamily="34" charset="0"/>
              <a:buChar char="•"/>
            </a:pPr>
            <a:r>
              <a:rPr lang="en-US" dirty="0"/>
              <a:t>By a show of hands who he has use python before?</a:t>
            </a:r>
          </a:p>
          <a:p>
            <a:pPr marL="628650" lvl="1" indent="-171450">
              <a:buFont typeface="Arial" panose="020B0604020202020204" pitchFamily="34" charset="0"/>
              <a:buChar char="•"/>
            </a:pPr>
            <a:r>
              <a:rPr lang="en-US" dirty="0"/>
              <a:t>How many of you have used the API before?</a:t>
            </a:r>
          </a:p>
        </p:txBody>
      </p:sp>
      <p:sp>
        <p:nvSpPr>
          <p:cNvPr id="4" name="Slide Number Placeholder 3"/>
          <p:cNvSpPr>
            <a:spLocks noGrp="1"/>
          </p:cNvSpPr>
          <p:nvPr>
            <p:ph type="sldNum" sz="quarter" idx="5"/>
          </p:nvPr>
        </p:nvSpPr>
        <p:spPr/>
        <p:txBody>
          <a:bodyPr/>
          <a:lstStyle/>
          <a:p>
            <a:fld id="{9898591F-3B70-43FD-ABAF-D5A92EB33884}" type="slidenum">
              <a:rPr lang="en-US" smtClean="0"/>
              <a:t>1</a:t>
            </a:fld>
            <a:endParaRPr lang="en-US"/>
          </a:p>
        </p:txBody>
      </p:sp>
    </p:spTree>
    <p:extLst>
      <p:ext uri="{BB962C8B-B14F-4D97-AF65-F5344CB8AC3E}">
        <p14:creationId xmlns:p14="http://schemas.microsoft.com/office/powerpoint/2010/main" val="722664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was to figure out how to find the dependency of a single item via code.</a:t>
            </a:r>
          </a:p>
          <a:p>
            <a:pPr marL="171450" indent="-171450">
              <a:buFont typeface="Arial" panose="020B0604020202020204" pitchFamily="34" charset="0"/>
              <a:buChar char="•"/>
            </a:pPr>
            <a:r>
              <a:rPr lang="en-US" dirty="0"/>
              <a:t>My go to way to search for how to solve new problems is Google. </a:t>
            </a:r>
          </a:p>
          <a:p>
            <a:pPr marL="628650" lvl="1" indent="-171450">
              <a:buFont typeface="Arial" panose="020B0604020202020204" pitchFamily="34" charset="0"/>
              <a:buChar char="•"/>
            </a:pPr>
            <a:r>
              <a:rPr lang="en-US" dirty="0"/>
              <a:t>There will rarely ever be a time where you doing something so cutting edge no one else has come up with a solution</a:t>
            </a:r>
          </a:p>
          <a:p>
            <a:pPr marL="171450" lvl="0" indent="-171450">
              <a:buFont typeface="Arial" panose="020B0604020202020204" pitchFamily="34" charset="0"/>
              <a:buChar char="•"/>
            </a:pPr>
            <a:r>
              <a:rPr lang="en-US" dirty="0"/>
              <a:t>My go to links consist of:</a:t>
            </a:r>
          </a:p>
          <a:p>
            <a:pPr marL="628650" lvl="1" indent="-171450">
              <a:buFont typeface="Arial" panose="020B0604020202020204" pitchFamily="34" charset="0"/>
              <a:buChar char="•"/>
            </a:pPr>
            <a:r>
              <a:rPr lang="en-US" dirty="0"/>
              <a:t>ESRI Documentation</a:t>
            </a:r>
          </a:p>
          <a:p>
            <a:pPr marL="628650" lvl="1" indent="-171450">
              <a:buFont typeface="Arial" panose="020B0604020202020204" pitchFamily="34" charset="0"/>
              <a:buChar char="•"/>
            </a:pPr>
            <a:r>
              <a:rPr lang="en-US" dirty="0"/>
              <a:t>ESRI Community forums</a:t>
            </a:r>
          </a:p>
          <a:p>
            <a:pPr marL="628650" lvl="1" indent="-171450">
              <a:buFont typeface="Arial" panose="020B0604020202020204" pitchFamily="34" charset="0"/>
              <a:buChar char="•"/>
            </a:pPr>
            <a:r>
              <a:rPr lang="en-US" dirty="0"/>
              <a:t>Stack Overflow</a:t>
            </a:r>
          </a:p>
          <a:p>
            <a:pPr marL="457200" lvl="1" indent="0">
              <a:buFont typeface="Arial" panose="020B0604020202020204" pitchFamily="34" charset="0"/>
              <a:buNone/>
            </a:pPr>
            <a:endParaRPr lang="en-US" dirty="0"/>
          </a:p>
          <a:p>
            <a:r>
              <a:rPr lang="en-US" dirty="0"/>
              <a:t>Second Step was to figure out how to loop through an entire environment to find all dependencies in environment</a:t>
            </a:r>
          </a:p>
          <a:p>
            <a:pPr marL="171450" indent="-171450">
              <a:buFont typeface="Arial" panose="020B0604020202020204" pitchFamily="34" charset="0"/>
              <a:buChar char="•"/>
            </a:pPr>
            <a:r>
              <a:rPr lang="en-US" dirty="0"/>
              <a:t>Just loop through the 1 item code for each item. Sounds so easy right….</a:t>
            </a:r>
          </a:p>
          <a:p>
            <a:pPr marL="171450" indent="-171450">
              <a:buFont typeface="Arial" panose="020B0604020202020204" pitchFamily="34" charset="0"/>
              <a:buChar char="•"/>
            </a:pPr>
            <a:r>
              <a:rPr lang="en-US" dirty="0"/>
              <a:t>This part of the code took the longest to crack. Going through at least a dozen iterations before finding something that worked.</a:t>
            </a:r>
          </a:p>
          <a:p>
            <a:pPr marL="171450" indent="-171450">
              <a:buFont typeface="Arial" panose="020B0604020202020204" pitchFamily="34" charset="0"/>
              <a:buChar char="•"/>
            </a:pPr>
            <a:r>
              <a:rPr lang="en-US" dirty="0"/>
              <a:t>The key for me was each time it failed I moved another inch closer. </a:t>
            </a:r>
          </a:p>
          <a:p>
            <a:pPr marL="171450" indent="-171450">
              <a:buFont typeface="Arial" panose="020B0604020202020204" pitchFamily="34" charset="0"/>
              <a:buChar char="•"/>
            </a:pPr>
            <a:r>
              <a:rPr lang="en-US" dirty="0"/>
              <a:t>I wish I had all those old work throughs but alas didn’t bother to save them on </a:t>
            </a:r>
            <a:r>
              <a:rPr lang="en-US" dirty="0" err="1"/>
              <a:t>Github</a:t>
            </a:r>
            <a:r>
              <a:rPr lang="en-US" dirty="0"/>
              <a:t> till I was finished.</a:t>
            </a:r>
          </a:p>
          <a:p>
            <a:pPr marL="0" indent="0">
              <a:buFont typeface="Arial" panose="020B0604020202020204" pitchFamily="34" charset="0"/>
              <a:buNone/>
            </a:pPr>
            <a:endParaRPr lang="en-US" dirty="0"/>
          </a:p>
          <a:p>
            <a:r>
              <a:rPr lang="en-US" dirty="0"/>
              <a:t>Third Step link the connection between multiple environments and do a custom sort for the final export. Ex: Find how portal reacts with AGOL</a:t>
            </a:r>
          </a:p>
          <a:p>
            <a:endParaRPr lang="en-US" dirty="0"/>
          </a:p>
          <a:p>
            <a:pPr marL="171450" indent="-171450">
              <a:buFont typeface="Arial" panose="020B0604020202020204" pitchFamily="34" charset="0"/>
              <a:buChar char="•"/>
            </a:pPr>
            <a:r>
              <a:rPr lang="en-US" dirty="0"/>
              <a:t>Thankfully this step was rather painless as I could just match up by URL as all our portal hosted items get used in AGOL via rest service </a:t>
            </a:r>
            <a:r>
              <a:rPr lang="en-US" dirty="0" err="1"/>
              <a:t>url</a:t>
            </a:r>
            <a:r>
              <a:rPr lang="en-US" dirty="0"/>
              <a:t> so they matched in both places.</a:t>
            </a:r>
          </a:p>
          <a:p>
            <a:endParaRPr lang="en-US" dirty="0"/>
          </a:p>
          <a:p>
            <a:r>
              <a:rPr lang="en-US" dirty="0"/>
              <a:t>https://community.esri.com/t5/arcgis-online-questions/possible-to-find-out-where-feature-layers-are/m-p/1142249#M44261</a:t>
            </a:r>
          </a:p>
          <a:p>
            <a:endParaRPr lang="en-US" dirty="0"/>
          </a:p>
        </p:txBody>
      </p:sp>
      <p:sp>
        <p:nvSpPr>
          <p:cNvPr id="4" name="Slide Number Placeholder 3"/>
          <p:cNvSpPr>
            <a:spLocks noGrp="1"/>
          </p:cNvSpPr>
          <p:nvPr>
            <p:ph type="sldNum" sz="quarter" idx="5"/>
          </p:nvPr>
        </p:nvSpPr>
        <p:spPr/>
        <p:txBody>
          <a:bodyPr/>
          <a:lstStyle/>
          <a:p>
            <a:fld id="{9898591F-3B70-43FD-ABAF-D5A92EB33884}" type="slidenum">
              <a:rPr lang="en-US" smtClean="0"/>
              <a:t>12</a:t>
            </a:fld>
            <a:endParaRPr lang="en-US"/>
          </a:p>
        </p:txBody>
      </p:sp>
    </p:spTree>
    <p:extLst>
      <p:ext uri="{BB962C8B-B14F-4D97-AF65-F5344CB8AC3E}">
        <p14:creationId xmlns:p14="http://schemas.microsoft.com/office/powerpoint/2010/main" val="94841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example I’ll show the dual environment script </a:t>
            </a:r>
          </a:p>
          <a:p>
            <a:r>
              <a:rPr lang="en-US" dirty="0"/>
              <a:t>Break down script</a:t>
            </a:r>
          </a:p>
          <a:p>
            <a:r>
              <a:rPr lang="en-US" dirty="0"/>
              <a:t>First slide</a:t>
            </a:r>
          </a:p>
          <a:p>
            <a:pPr marL="171450" indent="-171450">
              <a:buFont typeface="Arial" panose="020B0604020202020204" pitchFamily="34" charset="0"/>
              <a:buChar char="•"/>
            </a:pPr>
            <a:r>
              <a:rPr lang="en-US" dirty="0"/>
              <a:t>Import libraries</a:t>
            </a:r>
          </a:p>
          <a:p>
            <a:pPr marL="628650" lvl="1" indent="-171450">
              <a:buFont typeface="Arial" panose="020B0604020202020204" pitchFamily="34" charset="0"/>
              <a:buChar char="•"/>
            </a:pPr>
            <a:r>
              <a:rPr lang="en-US" dirty="0" err="1"/>
              <a:t>Api</a:t>
            </a:r>
            <a:r>
              <a:rPr lang="en-US" dirty="0"/>
              <a:t>, pandas, </a:t>
            </a:r>
            <a:r>
              <a:rPr lang="en-US" dirty="0" err="1"/>
              <a:t>os</a:t>
            </a:r>
            <a:r>
              <a:rPr lang="en-US" dirty="0"/>
              <a:t>, time, and datetime</a:t>
            </a:r>
          </a:p>
          <a:p>
            <a:pPr marL="171450" lvl="0" indent="-171450">
              <a:buFont typeface="Arial" panose="020B0604020202020204" pitchFamily="34" charset="0"/>
              <a:buChar char="•"/>
            </a:pPr>
            <a:r>
              <a:rPr lang="en-US" dirty="0"/>
              <a:t>Create output folder on the user’s documents folder</a:t>
            </a:r>
          </a:p>
          <a:p>
            <a:pPr marL="171450" lvl="0" indent="-171450">
              <a:buFont typeface="Arial" panose="020B0604020202020204" pitchFamily="34" charset="0"/>
              <a:buChar char="•"/>
            </a:pPr>
            <a:r>
              <a:rPr lang="en-US" dirty="0"/>
              <a:t>Connect to both AGOL &amp; portal.</a:t>
            </a:r>
          </a:p>
          <a:p>
            <a:pPr marL="628650" lvl="1" indent="-171450">
              <a:buFont typeface="Arial" panose="020B0604020202020204" pitchFamily="34" charset="0"/>
              <a:buChar char="•"/>
            </a:pPr>
            <a:r>
              <a:rPr lang="en-US" dirty="0"/>
              <a:t>Ok I lied slightly in the dual script you’ll need 6 inputs 3 for each environment.</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Second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up were going to store items and applications we can have in our environments into lists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Were going to store some empty variables to be used later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Third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brains of the whole operation. With this function I’ll be able to iterate through all the items in my environments one at a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 parameters needed connection, connection type, item and web apps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Quickly explain Try and Except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will get various information for said item including id, </a:t>
            </a:r>
            <a:r>
              <a:rPr lang="en-US" dirty="0" err="1"/>
              <a:t>url</a:t>
            </a:r>
            <a:r>
              <a:rPr lang="en-US" dirty="0"/>
              <a:t>, title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we’ll find all the web maps then iterate through them to find matches.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we iterate through the </a:t>
            </a:r>
            <a:r>
              <a:rPr lang="en-US" dirty="0" err="1"/>
              <a:t>webapps</a:t>
            </a:r>
            <a:r>
              <a:rPr lang="en-US" dirty="0"/>
              <a:t> to find matching web apps if any.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we need to get the JSON as a string</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look to see if anything matches. </a:t>
            </a:r>
          </a:p>
          <a:p>
            <a:pPr marL="2000250" marR="0" lvl="4"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anything does match append it to </a:t>
            </a:r>
            <a:r>
              <a:rPr lang="en-US" dirty="0" err="1"/>
              <a:t>applist</a:t>
            </a:r>
            <a:r>
              <a:rPr lang="en-US" dirty="0"/>
              <a:t> variable to be used later.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if the length of </a:t>
            </a:r>
            <a:r>
              <a:rPr lang="en-US" dirty="0" err="1"/>
              <a:t>applist</a:t>
            </a:r>
            <a:r>
              <a:rPr lang="en-US" dirty="0"/>
              <a:t> is greater then 0 we iterate through the list then append results to our empty variable.</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not append </a:t>
            </a:r>
            <a:r>
              <a:rPr lang="en-US" dirty="0" err="1"/>
              <a:t>funcresults</a:t>
            </a:r>
            <a:r>
              <a:rPr lang="en-US" dirty="0"/>
              <a:t> with N/A for application fields.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Lastly if we get an error trying to do any of the above script we export a slightly different version of the same append. This catches the few classes that doesn’t store an exact </a:t>
            </a:r>
            <a:r>
              <a:rPr lang="en-US" dirty="0" err="1"/>
              <a:t>url</a:t>
            </a:r>
            <a:r>
              <a:rPr lang="en-US" dirty="0"/>
              <a:t>.</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898591F-3B70-43FD-ABAF-D5A92EB33884}" type="slidenum">
              <a:rPr lang="en-US" smtClean="0"/>
              <a:t>13</a:t>
            </a:fld>
            <a:endParaRPr lang="en-US"/>
          </a:p>
        </p:txBody>
      </p:sp>
    </p:spTree>
    <p:extLst>
      <p:ext uri="{BB962C8B-B14F-4D97-AF65-F5344CB8AC3E}">
        <p14:creationId xmlns:p14="http://schemas.microsoft.com/office/powerpoint/2010/main" val="413668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will be available on the county website early next week if you need a refresher on anything. </a:t>
            </a:r>
          </a:p>
          <a:p>
            <a:endParaRPr lang="en-US" dirty="0"/>
          </a:p>
          <a:p>
            <a:r>
              <a:rPr lang="en-US" dirty="0"/>
              <a:t>Again like I said before please don’t hesitate to steal my code or tweak it to meet your needs. Also please don’t hesitate to reach out if you have any questions we don’t get </a:t>
            </a:r>
            <a:r>
              <a:rPr lang="en-US"/>
              <a:t>to today.</a:t>
            </a:r>
          </a:p>
        </p:txBody>
      </p:sp>
      <p:sp>
        <p:nvSpPr>
          <p:cNvPr id="4" name="Slide Number Placeholder 3"/>
          <p:cNvSpPr>
            <a:spLocks noGrp="1"/>
          </p:cNvSpPr>
          <p:nvPr>
            <p:ph type="sldNum" sz="quarter" idx="5"/>
          </p:nvPr>
        </p:nvSpPr>
        <p:spPr/>
        <p:txBody>
          <a:bodyPr/>
          <a:lstStyle/>
          <a:p>
            <a:fld id="{9898591F-3B70-43FD-ABAF-D5A92EB33884}" type="slidenum">
              <a:rPr lang="en-US" smtClean="0"/>
              <a:t>15</a:t>
            </a:fld>
            <a:endParaRPr lang="en-US"/>
          </a:p>
        </p:txBody>
      </p:sp>
    </p:spTree>
    <p:extLst>
      <p:ext uri="{BB962C8B-B14F-4D97-AF65-F5344CB8AC3E}">
        <p14:creationId xmlns:p14="http://schemas.microsoft.com/office/powerpoint/2010/main" val="397834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3.5 Years of programming experience.</a:t>
            </a:r>
          </a:p>
          <a:p>
            <a:pPr marL="628650" lvl="1" indent="-171450">
              <a:buFont typeface="Arial" panose="020B0604020202020204" pitchFamily="34" charset="0"/>
              <a:buChar char="•"/>
            </a:pPr>
            <a:r>
              <a:rPr lang="en-US" dirty="0"/>
              <a:t>Began coding during the initial world shutdown. </a:t>
            </a:r>
          </a:p>
          <a:p>
            <a:pPr marL="628650" lvl="1" indent="-171450">
              <a:buFont typeface="Arial" panose="020B0604020202020204" pitchFamily="34" charset="0"/>
              <a:buChar char="•"/>
            </a:pPr>
            <a:r>
              <a:rPr lang="en-US" dirty="0"/>
              <a:t>Looking back on that time I only really recall doing two things. Learn Python and playing Animal Crossing lol.</a:t>
            </a:r>
          </a:p>
          <a:p>
            <a:pPr marL="628650" lvl="1" indent="-171450">
              <a:buFont typeface="Arial" panose="020B0604020202020204" pitchFamily="34" charset="0"/>
              <a:buChar char="•"/>
            </a:pPr>
            <a:r>
              <a:rPr lang="en-US" dirty="0"/>
              <a:t>Within a month I was able to learn enough python to automate boring data entry so I didn’t have to. I’ve been hooked and haven’t looked back.</a:t>
            </a:r>
          </a:p>
          <a:p>
            <a:pPr marL="628650" lvl="1" indent="-171450">
              <a:buFont typeface="Arial" panose="020B0604020202020204" pitchFamily="34" charset="0"/>
              <a:buChar char="•"/>
            </a:pPr>
            <a:r>
              <a:rPr lang="en-US" dirty="0"/>
              <a:t>So while I haven’t been programming for long I try my best to inspire others to automate the boring stuff! </a:t>
            </a:r>
          </a:p>
          <a:p>
            <a:pPr marL="1085850" lvl="2" indent="-171450">
              <a:buFont typeface="Arial" panose="020B0604020202020204" pitchFamily="34" charset="0"/>
              <a:buChar char="•"/>
            </a:pPr>
            <a:r>
              <a:rPr lang="en-US" dirty="0"/>
              <a:t>Or at the very least steal my code… I’m serious go to my GitHub and use it!</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Ok that’s enough about me on to the fun stuff.  </a:t>
            </a:r>
          </a:p>
        </p:txBody>
      </p:sp>
      <p:sp>
        <p:nvSpPr>
          <p:cNvPr id="4" name="Slide Number Placeholder 3"/>
          <p:cNvSpPr>
            <a:spLocks noGrp="1"/>
          </p:cNvSpPr>
          <p:nvPr>
            <p:ph type="sldNum" sz="quarter" idx="5"/>
          </p:nvPr>
        </p:nvSpPr>
        <p:spPr/>
        <p:txBody>
          <a:bodyPr/>
          <a:lstStyle/>
          <a:p>
            <a:fld id="{9898591F-3B70-43FD-ABAF-D5A92EB33884}" type="slidenum">
              <a:rPr lang="en-US" smtClean="0"/>
              <a:t>3</a:t>
            </a:fld>
            <a:endParaRPr lang="en-US"/>
          </a:p>
        </p:txBody>
      </p:sp>
    </p:spTree>
    <p:extLst>
      <p:ext uri="{BB962C8B-B14F-4D97-AF65-F5344CB8AC3E}">
        <p14:creationId xmlns:p14="http://schemas.microsoft.com/office/powerpoint/2010/main" val="388777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8591F-3B70-43FD-ABAF-D5A92EB33884}" type="slidenum">
              <a:rPr lang="en-US" smtClean="0"/>
              <a:t>4</a:t>
            </a:fld>
            <a:endParaRPr lang="en-US"/>
          </a:p>
        </p:txBody>
      </p:sp>
    </p:spTree>
    <p:extLst>
      <p:ext uri="{BB962C8B-B14F-4D97-AF65-F5344CB8AC3E}">
        <p14:creationId xmlns:p14="http://schemas.microsoft.com/office/powerpoint/2010/main" val="354750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Wont spend too much time as this isn’t an ArcPy talk but want to show you a couple of examples to see the difference.</a:t>
            </a:r>
          </a:p>
          <a:p>
            <a:r>
              <a:rPr lang="en-US" dirty="0"/>
              <a:t>Going to show a custom Geoprocessing tool I created using ArcPy.</a:t>
            </a:r>
          </a:p>
          <a:p>
            <a:endParaRPr lang="en-US" dirty="0"/>
          </a:p>
          <a:p>
            <a:r>
              <a:rPr lang="en-US" dirty="0"/>
              <a:t>FIRST EXAMPLE</a:t>
            </a:r>
          </a:p>
          <a:p>
            <a:r>
              <a:rPr lang="en-US" dirty="0"/>
              <a:t>Had a department I work with constantly trying to manually pick random samples and in less time (5 minutes)  then it took them to explain them to explain the number of samples they needed I had a working random sampler script. </a:t>
            </a:r>
          </a:p>
          <a:p>
            <a:endParaRPr lang="en-US" dirty="0"/>
          </a:p>
          <a:p>
            <a:r>
              <a:rPr lang="en-US" dirty="0"/>
              <a:t>Now they know zero about code but know how to use Geoprocessing tools so I turn my simple script in a simple geoprocessing tool that creates random samples to their heart’s content.</a:t>
            </a:r>
          </a:p>
          <a:p>
            <a:endParaRPr lang="en-US" dirty="0"/>
          </a:p>
          <a:p>
            <a:r>
              <a:rPr lang="en-US" dirty="0"/>
              <a:t>SECOND EXAMPLE</a:t>
            </a:r>
          </a:p>
          <a:p>
            <a:r>
              <a:rPr lang="en-US" dirty="0"/>
              <a:t>Ok, ok I know this example isn’t lighting the world on fire… Doesn’t necessarily use ArcPy. </a:t>
            </a:r>
          </a:p>
          <a:p>
            <a:endParaRPr lang="en-US" dirty="0"/>
          </a:p>
          <a:p>
            <a:r>
              <a:rPr lang="en-US" dirty="0"/>
              <a:t>So what about automating a monthly export of all your prebuilt maps. For example County, municipal maps. All sorted by size.</a:t>
            </a:r>
          </a:p>
          <a:p>
            <a:endParaRPr lang="en-US" dirty="0"/>
          </a:p>
          <a:p>
            <a:r>
              <a:rPr lang="en-US" dirty="0"/>
              <a:t>Here’s a small chunk of that logic. </a:t>
            </a:r>
          </a:p>
          <a:p>
            <a:endParaRPr lang="en-US" dirty="0"/>
          </a:p>
          <a:p>
            <a:pPr marL="171450" indent="-171450">
              <a:buFont typeface="Arial" panose="020B0604020202020204" pitchFamily="34" charset="0"/>
              <a:buChar char="•"/>
            </a:pPr>
            <a:r>
              <a:rPr lang="en-US" dirty="0"/>
              <a:t>Try/Except</a:t>
            </a:r>
          </a:p>
          <a:p>
            <a:pPr marL="628650" lvl="1" indent="-171450">
              <a:buFont typeface="Arial" panose="020B0604020202020204" pitchFamily="34" charset="0"/>
              <a:buChar char="•"/>
            </a:pPr>
            <a:r>
              <a:rPr lang="en-US" dirty="0"/>
              <a:t>Basically telling it to try something if it fails do this instead</a:t>
            </a:r>
          </a:p>
          <a:p>
            <a:pPr marL="171450" lvl="0" indent="-171450">
              <a:buFont typeface="Arial" panose="020B0604020202020204" pitchFamily="34" charset="0"/>
              <a:buChar char="•"/>
            </a:pPr>
            <a:r>
              <a:rPr lang="en-US" dirty="0"/>
              <a:t>For loop through a list of layouts</a:t>
            </a:r>
          </a:p>
          <a:p>
            <a:pPr marL="628650" lvl="1" indent="-171450">
              <a:buFont typeface="Arial" panose="020B0604020202020204" pitchFamily="34" charset="0"/>
              <a:buChar char="•"/>
            </a:pPr>
            <a:r>
              <a:rPr lang="en-US" dirty="0"/>
              <a:t>If a certain layout export it into the correct folder by size.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898591F-3B70-43FD-ABAF-D5A92EB33884}" type="slidenum">
              <a:rPr lang="en-US" smtClean="0"/>
              <a:t>5</a:t>
            </a:fld>
            <a:endParaRPr lang="en-US"/>
          </a:p>
        </p:txBody>
      </p:sp>
    </p:spTree>
    <p:extLst>
      <p:ext uri="{BB962C8B-B14F-4D97-AF65-F5344CB8AC3E}">
        <p14:creationId xmlns:p14="http://schemas.microsoft.com/office/powerpoint/2010/main" val="64526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Key workflows</a:t>
            </a:r>
          </a:p>
          <a:p>
            <a:pPr marL="171450" indent="-171450">
              <a:buFont typeface="Arial" panose="020B0604020202020204" pitchFamily="34" charset="0"/>
              <a:buChar char="•"/>
            </a:pPr>
            <a:r>
              <a:rPr lang="en-US" dirty="0"/>
              <a:t>GIS Organization Administration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management of users, groups, items, and servers, customizing the look and feel of your ArcGIS Enterprise or ArcGIS Online organization</a:t>
            </a:r>
          </a:p>
          <a:p>
            <a:pPr marL="171450" lvl="0" indent="-171450">
              <a:buFont typeface="Arial" panose="020B0604020202020204" pitchFamily="34" charset="0"/>
              <a:buChar char="•"/>
            </a:pPr>
            <a:r>
              <a:rPr lang="en-US" dirty="0"/>
              <a:t>Content Management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authoring and publishing content (layers, web maps, services), cloning and moving content within and between organizations, editing and updating layers and services</a:t>
            </a:r>
            <a:endParaRPr lang="en-US" dirty="0"/>
          </a:p>
          <a:p>
            <a:pPr marL="171450" indent="-171450">
              <a:buFont typeface="Arial" panose="020B0604020202020204" pitchFamily="34" charset="0"/>
              <a:buChar char="•"/>
            </a:pPr>
            <a:r>
              <a:rPr lang="en-US" dirty="0"/>
              <a:t>Spatial Analysis and Data Science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data wrangling and engineering, working with spatial data as pandas </a:t>
            </a:r>
            <a:r>
              <a:rPr lang="en-US" sz="1200" b="0" i="0" kern="1200" dirty="0" err="1">
                <a:solidFill>
                  <a:schemeClr val="tx1"/>
                </a:solidFill>
                <a:effectLst/>
                <a:latin typeface="+mn-lt"/>
                <a:ea typeface="+mn-ea"/>
                <a:cs typeface="+mn-cs"/>
              </a:rPr>
              <a:t>dataframes</a:t>
            </a:r>
            <a:r>
              <a:rPr lang="en-US" sz="1200" b="0" i="0" kern="1200" dirty="0">
                <a:solidFill>
                  <a:schemeClr val="tx1"/>
                </a:solidFill>
                <a:effectLst/>
                <a:latin typeface="+mn-lt"/>
                <a:ea typeface="+mn-ea"/>
                <a:cs typeface="+mn-cs"/>
              </a:rPr>
              <a:t>, spatial analysis, mapping and visualization, machine learning and deep learning</a:t>
            </a:r>
            <a:endParaRPr lang="en-US" dirty="0"/>
          </a:p>
        </p:txBody>
      </p:sp>
      <p:sp>
        <p:nvSpPr>
          <p:cNvPr id="4" name="Slide Number Placeholder 3"/>
          <p:cNvSpPr>
            <a:spLocks noGrp="1"/>
          </p:cNvSpPr>
          <p:nvPr>
            <p:ph type="sldNum" sz="quarter" idx="5"/>
          </p:nvPr>
        </p:nvSpPr>
        <p:spPr/>
        <p:txBody>
          <a:bodyPr/>
          <a:lstStyle/>
          <a:p>
            <a:fld id="{9898591F-3B70-43FD-ABAF-D5A92EB33884}" type="slidenum">
              <a:rPr lang="en-US" smtClean="0"/>
              <a:t>7</a:t>
            </a:fld>
            <a:endParaRPr lang="en-US"/>
          </a:p>
        </p:txBody>
      </p:sp>
    </p:spTree>
    <p:extLst>
      <p:ext uri="{BB962C8B-B14F-4D97-AF65-F5344CB8AC3E}">
        <p14:creationId xmlns:p14="http://schemas.microsoft.com/office/powerpoint/2010/main" val="36892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GIS Organization Administration Examples</a:t>
            </a:r>
          </a:p>
          <a:p>
            <a:pPr marL="171450" indent="-171450">
              <a:buFont typeface="Arial" panose="020B0604020202020204" pitchFamily="34" charset="0"/>
              <a:buChar char="•"/>
            </a:pPr>
            <a:r>
              <a:rPr lang="en-US" dirty="0"/>
              <a:t>Connecting to AGOL or Portal</a:t>
            </a:r>
          </a:p>
          <a:p>
            <a:pPr marL="171450" indent="-171450">
              <a:buFont typeface="Arial" panose="020B0604020202020204" pitchFamily="34" charset="0"/>
              <a:buChar char="•"/>
            </a:pPr>
            <a:r>
              <a:rPr lang="en-US" dirty="0"/>
              <a:t>Adding Users using Default new user settings</a:t>
            </a:r>
          </a:p>
          <a:p>
            <a:pPr marL="171450" indent="-171450">
              <a:buFont typeface="Arial" panose="020B0604020202020204" pitchFamily="34" charset="0"/>
              <a:buChar char="•"/>
            </a:pPr>
            <a:r>
              <a:rPr lang="en-US" dirty="0"/>
              <a:t>Assign </a:t>
            </a:r>
          </a:p>
          <a:p>
            <a:pPr marL="171450" indent="-171450">
              <a:buFont typeface="Arial" panose="020B0604020202020204" pitchFamily="34" charset="0"/>
              <a:buChar char="•"/>
            </a:pPr>
            <a:r>
              <a:rPr lang="en-US" dirty="0"/>
              <a:t>Removing Users</a:t>
            </a:r>
          </a:p>
          <a:p>
            <a:pPr marL="171450" indent="-171450">
              <a:buFont typeface="Arial" panose="020B0604020202020204" pitchFamily="34" charset="0"/>
              <a:buChar char="•"/>
            </a:pPr>
            <a:r>
              <a:rPr lang="en-US" dirty="0"/>
              <a:t>Managing Credits</a:t>
            </a:r>
          </a:p>
          <a:p>
            <a:pPr marL="0" indent="0">
              <a:buFont typeface="Arial" panose="020B0604020202020204" pitchFamily="34" charset="0"/>
              <a:buNone/>
            </a:pPr>
            <a:endParaRPr lang="en-US" dirty="0"/>
          </a:p>
          <a:p>
            <a:pPr marL="0" lvl="0" indent="0">
              <a:buFont typeface="Arial" panose="020B0604020202020204" pitchFamily="34" charset="0"/>
              <a:buNone/>
            </a:pPr>
            <a:r>
              <a:rPr lang="en-US" dirty="0"/>
              <a:t>Other Examples include</a:t>
            </a:r>
          </a:p>
          <a:p>
            <a:pPr marL="171450" lvl="0" indent="-171450">
              <a:buFont typeface="Arial" panose="020B0604020202020204" pitchFamily="34" charset="0"/>
              <a:buChar char="•"/>
            </a:pPr>
            <a:r>
              <a:rPr lang="en-US" dirty="0"/>
              <a:t>Removing Users</a:t>
            </a:r>
          </a:p>
          <a:p>
            <a:pPr marL="171450" lvl="0" indent="-171450">
              <a:buFont typeface="Arial" panose="020B0604020202020204" pitchFamily="34" charset="0"/>
              <a:buChar char="•"/>
            </a:pPr>
            <a:r>
              <a:rPr lang="en-US" dirty="0"/>
              <a:t>Adding removing Groups</a:t>
            </a:r>
          </a:p>
          <a:p>
            <a:pPr marL="171450" lvl="0" indent="-171450">
              <a:buFont typeface="Arial" panose="020B0604020202020204" pitchFamily="34" charset="0"/>
              <a:buChar char="•"/>
            </a:pPr>
            <a:r>
              <a:rPr lang="en-US" dirty="0"/>
              <a:t>Adding and removing Servers</a:t>
            </a:r>
          </a:p>
          <a:p>
            <a:pPr marL="171450" lvl="0" indent="-171450">
              <a:buFont typeface="Arial" panose="020B0604020202020204" pitchFamily="34" charset="0"/>
              <a:buChar char="•"/>
            </a:pPr>
            <a:r>
              <a:rPr lang="en-US" dirty="0" err="1"/>
              <a:t>etc</a:t>
            </a: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898591F-3B70-43FD-ABAF-D5A92EB33884}" type="slidenum">
              <a:rPr lang="en-US" smtClean="0"/>
              <a:t>8</a:t>
            </a:fld>
            <a:endParaRPr lang="en-US"/>
          </a:p>
        </p:txBody>
      </p:sp>
    </p:spTree>
    <p:extLst>
      <p:ext uri="{BB962C8B-B14F-4D97-AF65-F5344CB8AC3E}">
        <p14:creationId xmlns:p14="http://schemas.microsoft.com/office/powerpoint/2010/main" val="404909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Find content through Searches</a:t>
            </a:r>
          </a:p>
          <a:p>
            <a:pPr marL="171450" indent="-171450">
              <a:buFont typeface="Arial" panose="020B0604020202020204" pitchFamily="34" charset="0"/>
              <a:buChar char="•"/>
            </a:pPr>
            <a:r>
              <a:rPr lang="en-US" dirty="0"/>
              <a:t>Publishing Features</a:t>
            </a:r>
          </a:p>
          <a:p>
            <a:pPr marL="171450" indent="-171450">
              <a:buFont typeface="Arial" panose="020B0604020202020204" pitchFamily="34" charset="0"/>
              <a:buChar char="•"/>
            </a:pPr>
            <a:r>
              <a:rPr lang="en-US" dirty="0"/>
              <a:t>Other features include</a:t>
            </a:r>
          </a:p>
          <a:p>
            <a:pPr marL="628650" lvl="1" indent="-171450">
              <a:buFont typeface="Arial" panose="020B0604020202020204" pitchFamily="34" charset="0"/>
              <a:buChar char="•"/>
            </a:pPr>
            <a:r>
              <a:rPr lang="en-US" dirty="0"/>
              <a:t>Changing Ownership</a:t>
            </a:r>
          </a:p>
          <a:p>
            <a:pPr marL="628650" lvl="1" indent="-171450">
              <a:buFont typeface="Arial" panose="020B0604020202020204" pitchFamily="34" charset="0"/>
              <a:buChar char="•"/>
            </a:pPr>
            <a:r>
              <a:rPr lang="en-US" dirty="0"/>
              <a:t>Removing Features</a:t>
            </a:r>
          </a:p>
          <a:p>
            <a:pPr marL="628650" lvl="1" indent="-171450">
              <a:buFont typeface="Arial" panose="020B0604020202020204" pitchFamily="34" charset="0"/>
              <a:buChar char="•"/>
            </a:pPr>
            <a:r>
              <a:rPr lang="en-US" dirty="0"/>
              <a:t>Organizing Content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898591F-3B70-43FD-ABAF-D5A92EB33884}" type="slidenum">
              <a:rPr lang="en-US" smtClean="0"/>
              <a:t>9</a:t>
            </a:fld>
            <a:endParaRPr lang="en-US"/>
          </a:p>
        </p:txBody>
      </p:sp>
    </p:spTree>
    <p:extLst>
      <p:ext uri="{BB962C8B-B14F-4D97-AF65-F5344CB8AC3E}">
        <p14:creationId xmlns:p14="http://schemas.microsoft.com/office/powerpoint/2010/main" val="2808167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something I’ve tried doing with the API so don’t have any good example code wise. </a:t>
            </a:r>
          </a:p>
        </p:txBody>
      </p:sp>
      <p:sp>
        <p:nvSpPr>
          <p:cNvPr id="4" name="Slide Number Placeholder 3"/>
          <p:cNvSpPr>
            <a:spLocks noGrp="1"/>
          </p:cNvSpPr>
          <p:nvPr>
            <p:ph type="sldNum" sz="quarter" idx="5"/>
          </p:nvPr>
        </p:nvSpPr>
        <p:spPr/>
        <p:txBody>
          <a:bodyPr/>
          <a:lstStyle/>
          <a:p>
            <a:fld id="{9898591F-3B70-43FD-ABAF-D5A92EB33884}" type="slidenum">
              <a:rPr lang="en-US" smtClean="0"/>
              <a:t>10</a:t>
            </a:fld>
            <a:endParaRPr lang="en-US"/>
          </a:p>
        </p:txBody>
      </p:sp>
    </p:spTree>
    <p:extLst>
      <p:ext uri="{BB962C8B-B14F-4D97-AF65-F5344CB8AC3E}">
        <p14:creationId xmlns:p14="http://schemas.microsoft.com/office/powerpoint/2010/main" val="1995527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ASK THIS BEFORE CLICKING!!</a:t>
            </a:r>
          </a:p>
          <a:p>
            <a:pPr marL="0" indent="0">
              <a:buNone/>
            </a:pPr>
            <a:endParaRPr lang="en-US" dirty="0"/>
          </a:p>
          <a:p>
            <a:pPr marL="0" indent="0">
              <a:buNone/>
            </a:pPr>
            <a:r>
              <a:rPr lang="en-US" dirty="0"/>
              <a:t>By a show of hands how many of you utilize Web GIS?</a:t>
            </a:r>
          </a:p>
          <a:p>
            <a:pPr marL="0" indent="0">
              <a:buNone/>
            </a:pPr>
            <a:r>
              <a:rPr lang="en-US" dirty="0"/>
              <a:t>How many of you inherited your Web GIS infrastructure?</a:t>
            </a:r>
          </a:p>
          <a:p>
            <a:pPr marL="0" indent="0">
              <a:buNone/>
            </a:pPr>
            <a:r>
              <a:rPr lang="en-US" dirty="0"/>
              <a:t>How many of you can tell me how any single item is being used in your Web GIS system?</a:t>
            </a:r>
          </a:p>
          <a:p>
            <a:pPr marL="0" indent="0">
              <a:buNone/>
            </a:pPr>
            <a:endParaRPr lang="en-US" dirty="0"/>
          </a:p>
          <a:p>
            <a:pPr marL="0" indent="0">
              <a:buNone/>
            </a:pPr>
            <a:r>
              <a:rPr lang="en-US" dirty="0"/>
              <a:t>What if I told you after today with 3 simple user input you could see how your entire system interacts with one another?</a:t>
            </a:r>
          </a:p>
          <a:p>
            <a:pPr marL="0" indent="0">
              <a:buNone/>
            </a:pPr>
            <a:endParaRPr lang="en-US" dirty="0"/>
          </a:p>
          <a:p>
            <a:pPr marL="0" indent="0">
              <a:buNone/>
            </a:pPr>
            <a:r>
              <a:rPr lang="en-US" dirty="0"/>
              <a:t>NOW CLICK</a:t>
            </a:r>
          </a:p>
          <a:p>
            <a:pPr marL="0" indent="0">
              <a:buNone/>
            </a:pPr>
            <a:endParaRPr lang="en-US" dirty="0"/>
          </a:p>
          <a:p>
            <a:pPr marL="0" indent="0">
              <a:buNone/>
            </a:pPr>
            <a:r>
              <a:rPr lang="en-US" dirty="0"/>
              <a:t>Sounds almost like a QVC commercial right!  But Bear with me and you’ll see it’s just that easy!</a:t>
            </a:r>
          </a:p>
          <a:p>
            <a:pPr marL="228600" indent="-228600">
              <a:buAutoNum type="arabicPeriod"/>
            </a:pPr>
            <a:endParaRPr lang="en-US" dirty="0"/>
          </a:p>
          <a:p>
            <a:pPr marL="228600" indent="-228600">
              <a:buAutoNum type="arabicPeriod"/>
            </a:pPr>
            <a:r>
              <a:rPr lang="en-US" dirty="0"/>
              <a:t>Thanks Phil.</a:t>
            </a:r>
          </a:p>
          <a:p>
            <a:pPr marL="228600" indent="-228600">
              <a:buAutoNum type="arabicPeriod"/>
            </a:pPr>
            <a:r>
              <a:rPr lang="en-US" dirty="0"/>
              <a:t>This Challenge took me head first in the ArcGIS API for Python.</a:t>
            </a:r>
          </a:p>
          <a:p>
            <a:pPr marL="628650" lvl="1" indent="-171450">
              <a:buFont typeface="Arial" panose="020B0604020202020204" pitchFamily="34" charset="0"/>
              <a:buChar char="•"/>
            </a:pPr>
            <a:r>
              <a:rPr lang="en-US" dirty="0"/>
              <a:t>I started small and worked my way up. All in all took me the better part of two work weeks to get a fully functioning script in its current form.</a:t>
            </a:r>
          </a:p>
        </p:txBody>
      </p:sp>
      <p:sp>
        <p:nvSpPr>
          <p:cNvPr id="4" name="Slide Number Placeholder 3"/>
          <p:cNvSpPr>
            <a:spLocks noGrp="1"/>
          </p:cNvSpPr>
          <p:nvPr>
            <p:ph type="sldNum" sz="quarter" idx="5"/>
          </p:nvPr>
        </p:nvSpPr>
        <p:spPr/>
        <p:txBody>
          <a:bodyPr/>
          <a:lstStyle/>
          <a:p>
            <a:fld id="{9898591F-3B70-43FD-ABAF-D5A92EB33884}" type="slidenum">
              <a:rPr lang="en-US" smtClean="0"/>
              <a:t>11</a:t>
            </a:fld>
            <a:endParaRPr lang="en-US"/>
          </a:p>
        </p:txBody>
      </p:sp>
    </p:spTree>
    <p:extLst>
      <p:ext uri="{BB962C8B-B14F-4D97-AF65-F5344CB8AC3E}">
        <p14:creationId xmlns:p14="http://schemas.microsoft.com/office/powerpoint/2010/main" val="396892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273353A-310D-4C15-80F5-EB8EEA381587}"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41785628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73353A-310D-4C15-80F5-EB8EEA38158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2363620998"/>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73353A-310D-4C15-80F5-EB8EEA38158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3876395426"/>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73353A-310D-4C15-80F5-EB8EEA38158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3F650-E8CB-4184-911A-7C0DA73C23B0}"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5355830"/>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73353A-310D-4C15-80F5-EB8EEA38158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88915636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273353A-310D-4C15-80F5-EB8EEA381587}"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388885141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273353A-310D-4C15-80F5-EB8EEA381587}"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51129685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3353A-310D-4C15-80F5-EB8EEA38158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377908977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3353A-310D-4C15-80F5-EB8EEA38158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207693044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3353A-310D-4C15-80F5-EB8EEA38158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804887188"/>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73353A-310D-4C15-80F5-EB8EEA38158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312504906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73353A-310D-4C15-80F5-EB8EEA38158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111994280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3353A-310D-4C15-80F5-EB8EEA381587}"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260757570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73353A-310D-4C15-80F5-EB8EEA381587}"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187452585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3353A-310D-4C15-80F5-EB8EEA381587}"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412203884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73353A-310D-4C15-80F5-EB8EEA38158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3526928396"/>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73353A-310D-4C15-80F5-EB8EEA38158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3F650-E8CB-4184-911A-7C0DA73C23B0}" type="slidenum">
              <a:rPr lang="en-US" smtClean="0"/>
              <a:t>‹#›</a:t>
            </a:fld>
            <a:endParaRPr lang="en-US"/>
          </a:p>
        </p:txBody>
      </p:sp>
    </p:spTree>
    <p:extLst>
      <p:ext uri="{BB962C8B-B14F-4D97-AF65-F5344CB8AC3E}">
        <p14:creationId xmlns:p14="http://schemas.microsoft.com/office/powerpoint/2010/main" val="406793220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273353A-310D-4C15-80F5-EB8EEA381587}"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763F650-E8CB-4184-911A-7C0DA73C23B0}" type="slidenum">
              <a:rPr lang="en-US" smtClean="0"/>
              <a:t>‹#›</a:t>
            </a:fld>
            <a:endParaRPr lang="en-US"/>
          </a:p>
        </p:txBody>
      </p:sp>
    </p:spTree>
    <p:extLst>
      <p:ext uri="{BB962C8B-B14F-4D97-AF65-F5344CB8AC3E}">
        <p14:creationId xmlns:p14="http://schemas.microsoft.com/office/powerpoint/2010/main" val="8014206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pull/>
  </p:transition>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aparkin@co.crawford.pa.u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hyperlink" Target="http://www.crawfordcountypa.net/gi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1262-DE2E-43C1-B0A0-BD2A94D00042}"/>
              </a:ext>
            </a:extLst>
          </p:cNvPr>
          <p:cNvSpPr>
            <a:spLocks noGrp="1"/>
          </p:cNvSpPr>
          <p:nvPr>
            <p:ph type="ctrTitle"/>
          </p:nvPr>
        </p:nvSpPr>
        <p:spPr>
          <a:xfrm>
            <a:off x="1384300" y="326137"/>
            <a:ext cx="9423400" cy="883826"/>
          </a:xfrm>
        </p:spPr>
        <p:txBody>
          <a:bodyPr>
            <a:normAutofit fontScale="90000"/>
          </a:bodyPr>
          <a:lstStyle/>
          <a:p>
            <a:r>
              <a:rPr lang="en-US" sz="6600" dirty="0"/>
              <a:t>Leveraging ArcGIS API for Python:</a:t>
            </a:r>
          </a:p>
        </p:txBody>
      </p:sp>
      <p:sp>
        <p:nvSpPr>
          <p:cNvPr id="3" name="Subtitle 2">
            <a:extLst>
              <a:ext uri="{FF2B5EF4-FFF2-40B4-BE49-F238E27FC236}">
                <a16:creationId xmlns:a16="http://schemas.microsoft.com/office/drawing/2014/main" id="{751549DA-4BB1-462C-9D6B-C20087446B43}"/>
              </a:ext>
            </a:extLst>
          </p:cNvPr>
          <p:cNvSpPr>
            <a:spLocks noGrp="1"/>
          </p:cNvSpPr>
          <p:nvPr>
            <p:ph type="subTitle" idx="1"/>
          </p:nvPr>
        </p:nvSpPr>
        <p:spPr>
          <a:xfrm>
            <a:off x="5937828" y="1126836"/>
            <a:ext cx="4869872" cy="569127"/>
          </a:xfrm>
        </p:spPr>
        <p:txBody>
          <a:bodyPr/>
          <a:lstStyle/>
          <a:p>
            <a:r>
              <a:rPr lang="en-US" dirty="0"/>
              <a:t>Uncovering GIS Interactions</a:t>
            </a:r>
          </a:p>
        </p:txBody>
      </p:sp>
      <p:pic>
        <p:nvPicPr>
          <p:cNvPr id="4" name="Picture 3">
            <a:extLst>
              <a:ext uri="{FF2B5EF4-FFF2-40B4-BE49-F238E27FC236}">
                <a16:creationId xmlns:a16="http://schemas.microsoft.com/office/drawing/2014/main" id="{74F7F418-E625-4554-AE6A-D152596A4765}"/>
              </a:ext>
            </a:extLst>
          </p:cNvPr>
          <p:cNvPicPr>
            <a:picLocks noChangeAspect="1"/>
          </p:cNvPicPr>
          <p:nvPr/>
        </p:nvPicPr>
        <p:blipFill>
          <a:blip r:embed="rId3"/>
          <a:stretch>
            <a:fillRect/>
          </a:stretch>
        </p:blipFill>
        <p:spPr>
          <a:xfrm>
            <a:off x="7545878" y="5157418"/>
            <a:ext cx="4023709" cy="1170533"/>
          </a:xfrm>
          <a:prstGeom prst="rect">
            <a:avLst/>
          </a:prstGeom>
        </p:spPr>
      </p:pic>
      <p:sp>
        <p:nvSpPr>
          <p:cNvPr id="5" name="Rectangle 4">
            <a:extLst>
              <a:ext uri="{FF2B5EF4-FFF2-40B4-BE49-F238E27FC236}">
                <a16:creationId xmlns:a16="http://schemas.microsoft.com/office/drawing/2014/main" id="{D0D923C0-13FC-46B7-81D0-473E996F98F6}"/>
              </a:ext>
            </a:extLst>
          </p:cNvPr>
          <p:cNvSpPr/>
          <p:nvPr/>
        </p:nvSpPr>
        <p:spPr>
          <a:xfrm>
            <a:off x="1384300" y="5373844"/>
            <a:ext cx="5118264" cy="954107"/>
          </a:xfrm>
          <a:prstGeom prst="rect">
            <a:avLst/>
          </a:prstGeom>
        </p:spPr>
        <p:txBody>
          <a:bodyPr wrap="square">
            <a:spAutoFit/>
          </a:bodyPr>
          <a:lstStyle/>
          <a:p>
            <a:r>
              <a:rPr lang="en-US" sz="2800" dirty="0"/>
              <a:t>Crawford County </a:t>
            </a:r>
          </a:p>
          <a:p>
            <a:r>
              <a:rPr lang="en-US" sz="2800" dirty="0"/>
              <a:t>GIS Manager: Andrew Parkin</a:t>
            </a:r>
          </a:p>
        </p:txBody>
      </p:sp>
    </p:spTree>
    <p:extLst>
      <p:ext uri="{BB962C8B-B14F-4D97-AF65-F5344CB8AC3E}">
        <p14:creationId xmlns:p14="http://schemas.microsoft.com/office/powerpoint/2010/main" val="1113698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pPr marL="171450" indent="-171450">
              <a:buFont typeface="Arial" panose="020B0604020202020204" pitchFamily="34" charset="0"/>
              <a:buChar char="•"/>
            </a:pPr>
            <a:r>
              <a:rPr lang="en-US" dirty="0"/>
              <a:t>Spatial Analysis and Data Science</a:t>
            </a:r>
          </a:p>
        </p:txBody>
      </p:sp>
      <p:sp>
        <p:nvSpPr>
          <p:cNvPr id="3" name="Content Placeholder 2">
            <a:extLst>
              <a:ext uri="{FF2B5EF4-FFF2-40B4-BE49-F238E27FC236}">
                <a16:creationId xmlns:a16="http://schemas.microsoft.com/office/drawing/2014/main" id="{1F830549-7EE0-4B98-83FA-EFB8F38C7FF8}"/>
              </a:ext>
            </a:extLst>
          </p:cNvPr>
          <p:cNvSpPr>
            <a:spLocks noGrp="1"/>
          </p:cNvSpPr>
          <p:nvPr>
            <p:ph sz="half" idx="1"/>
          </p:nvPr>
        </p:nvSpPr>
        <p:spPr>
          <a:xfrm>
            <a:off x="616566" y="1897544"/>
            <a:ext cx="5025216" cy="4351338"/>
          </a:xfrm>
        </p:spPr>
        <p:txBody>
          <a:bodyPr/>
          <a:lstStyle/>
          <a:p>
            <a:r>
              <a:rPr lang="en-US" dirty="0"/>
              <a:t>Analyzing patterns</a:t>
            </a:r>
          </a:p>
          <a:p>
            <a:r>
              <a:rPr lang="en-US" dirty="0"/>
              <a:t>Trace downstream</a:t>
            </a:r>
          </a:p>
          <a:p>
            <a:r>
              <a:rPr lang="en-US" dirty="0"/>
              <a:t>Proximity analysis</a:t>
            </a:r>
          </a:p>
          <a:p>
            <a:r>
              <a:rPr lang="en-US" dirty="0"/>
              <a:t>Machine Learning</a:t>
            </a:r>
          </a:p>
          <a:p>
            <a:r>
              <a:rPr lang="en-US" dirty="0"/>
              <a:t>Geoprocessing Tools</a:t>
            </a:r>
          </a:p>
          <a:p>
            <a:r>
              <a:rPr lang="en-US" dirty="0"/>
              <a:t>Etc.</a:t>
            </a:r>
          </a:p>
          <a:p>
            <a:pPr marL="0" indent="0">
              <a:buNone/>
            </a:pPr>
            <a:endParaRPr lang="en-US" dirty="0"/>
          </a:p>
        </p:txBody>
      </p:sp>
      <p:pic>
        <p:nvPicPr>
          <p:cNvPr id="8" name="Picture 7">
            <a:extLst>
              <a:ext uri="{FF2B5EF4-FFF2-40B4-BE49-F238E27FC236}">
                <a16:creationId xmlns:a16="http://schemas.microsoft.com/office/drawing/2014/main" id="{902ECC8C-0BA2-4588-B41C-FCE91ACCFA61}"/>
              </a:ext>
            </a:extLst>
          </p:cNvPr>
          <p:cNvPicPr>
            <a:picLocks noChangeAspect="1"/>
          </p:cNvPicPr>
          <p:nvPr/>
        </p:nvPicPr>
        <p:blipFill>
          <a:blip r:embed="rId3"/>
          <a:stretch>
            <a:fillRect/>
          </a:stretch>
        </p:blipFill>
        <p:spPr>
          <a:xfrm>
            <a:off x="7551725" y="5249944"/>
            <a:ext cx="4023709" cy="1170533"/>
          </a:xfrm>
          <a:prstGeom prst="rect">
            <a:avLst/>
          </a:prstGeom>
        </p:spPr>
      </p:pic>
    </p:spTree>
    <p:extLst>
      <p:ext uri="{BB962C8B-B14F-4D97-AF65-F5344CB8AC3E}">
        <p14:creationId xmlns:p14="http://schemas.microsoft.com/office/powerpoint/2010/main" val="3419977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Case Study</a:t>
            </a:r>
          </a:p>
        </p:txBody>
      </p:sp>
      <p:sp>
        <p:nvSpPr>
          <p:cNvPr id="14" name="Rectangle 13">
            <a:extLst>
              <a:ext uri="{FF2B5EF4-FFF2-40B4-BE49-F238E27FC236}">
                <a16:creationId xmlns:a16="http://schemas.microsoft.com/office/drawing/2014/main" id="{F05F8F36-2F98-40F0-B378-3FEE6C4FE3C8}"/>
              </a:ext>
            </a:extLst>
          </p:cNvPr>
          <p:cNvSpPr/>
          <p:nvPr/>
        </p:nvSpPr>
        <p:spPr>
          <a:xfrm>
            <a:off x="1302190" y="2499877"/>
            <a:ext cx="9587620" cy="2031325"/>
          </a:xfrm>
          <a:prstGeom prst="rect">
            <a:avLst/>
          </a:prstGeom>
        </p:spPr>
        <p:txBody>
          <a:bodyPr wrap="square">
            <a:spAutoFit/>
          </a:bodyPr>
          <a:lstStyle/>
          <a:p>
            <a:r>
              <a:rPr lang="en-US" dirty="0"/>
              <a:t>This adventure started with a simple question to my good friend and Colleague Phil. Is there was a way to see how everything in my Web GIS relates to each other…? </a:t>
            </a:r>
          </a:p>
          <a:p>
            <a:endParaRPr lang="en-US" dirty="0"/>
          </a:p>
          <a:p>
            <a:r>
              <a:rPr lang="en-US" dirty="0"/>
              <a:t>I don't think there's any prebuilt tool for that but there's always python.</a:t>
            </a:r>
          </a:p>
          <a:p>
            <a:endParaRPr lang="en-US" dirty="0"/>
          </a:p>
          <a:p>
            <a:r>
              <a:rPr lang="en-US" dirty="0"/>
              <a:t>Challenge Accepted!</a:t>
            </a:r>
          </a:p>
          <a:p>
            <a:endParaRPr lang="en-US" dirty="0"/>
          </a:p>
        </p:txBody>
      </p:sp>
      <p:pic>
        <p:nvPicPr>
          <p:cNvPr id="16" name="Picture 15">
            <a:extLst>
              <a:ext uri="{FF2B5EF4-FFF2-40B4-BE49-F238E27FC236}">
                <a16:creationId xmlns:a16="http://schemas.microsoft.com/office/drawing/2014/main" id="{EB1069C9-EF32-488E-84B1-3FA300446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70" y="1618542"/>
            <a:ext cx="11430000" cy="4562475"/>
          </a:xfrm>
          <a:prstGeom prst="rect">
            <a:avLst/>
          </a:prstGeom>
        </p:spPr>
      </p:pic>
    </p:spTree>
    <p:extLst>
      <p:ext uri="{BB962C8B-B14F-4D97-AF65-F5344CB8AC3E}">
        <p14:creationId xmlns:p14="http://schemas.microsoft.com/office/powerpoint/2010/main" val="2515157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Creation Process</a:t>
            </a:r>
          </a:p>
        </p:txBody>
      </p:sp>
      <p:graphicFrame>
        <p:nvGraphicFramePr>
          <p:cNvPr id="6" name="Diagram 5">
            <a:extLst>
              <a:ext uri="{FF2B5EF4-FFF2-40B4-BE49-F238E27FC236}">
                <a16:creationId xmlns:a16="http://schemas.microsoft.com/office/drawing/2014/main" id="{E6275B16-AF27-487E-B95E-2A66BAB4ECDC}"/>
              </a:ext>
            </a:extLst>
          </p:cNvPr>
          <p:cNvGraphicFramePr/>
          <p:nvPr>
            <p:extLst>
              <p:ext uri="{D42A27DB-BD31-4B8C-83A1-F6EECF244321}">
                <p14:modId xmlns:p14="http://schemas.microsoft.com/office/powerpoint/2010/main" val="3721844510"/>
              </p:ext>
            </p:extLst>
          </p:nvPr>
        </p:nvGraphicFramePr>
        <p:xfrm>
          <a:off x="2032000" y="81925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93CB44F6-9318-4C72-9135-2B73AFE99BC1}"/>
              </a:ext>
            </a:extLst>
          </p:cNvPr>
          <p:cNvSpPr/>
          <p:nvPr/>
        </p:nvSpPr>
        <p:spPr>
          <a:xfrm>
            <a:off x="2032000" y="1690688"/>
            <a:ext cx="2048959" cy="954107"/>
          </a:xfrm>
          <a:prstGeom prst="rect">
            <a:avLst/>
          </a:prstGeom>
        </p:spPr>
        <p:txBody>
          <a:bodyPr wrap="none">
            <a:spAutoFit/>
          </a:bodyPr>
          <a:lstStyle/>
          <a:p>
            <a:pPr lvl="0"/>
            <a:r>
              <a:rPr lang="en-US" sz="2800" dirty="0"/>
              <a:t>Single Item </a:t>
            </a:r>
          </a:p>
          <a:p>
            <a:pPr lvl="0"/>
            <a:r>
              <a:rPr lang="en-US" sz="2800" dirty="0"/>
              <a:t>Dependency</a:t>
            </a:r>
          </a:p>
        </p:txBody>
      </p:sp>
      <p:sp>
        <p:nvSpPr>
          <p:cNvPr id="8" name="Rectangle 7">
            <a:extLst>
              <a:ext uri="{FF2B5EF4-FFF2-40B4-BE49-F238E27FC236}">
                <a16:creationId xmlns:a16="http://schemas.microsoft.com/office/drawing/2014/main" id="{5E97CC3D-8BA1-4E70-A685-51EF52C68C54}"/>
              </a:ext>
            </a:extLst>
          </p:cNvPr>
          <p:cNvSpPr/>
          <p:nvPr/>
        </p:nvSpPr>
        <p:spPr>
          <a:xfrm>
            <a:off x="4669188" y="4146984"/>
            <a:ext cx="2272419" cy="1384995"/>
          </a:xfrm>
          <a:prstGeom prst="rect">
            <a:avLst/>
          </a:prstGeom>
        </p:spPr>
        <p:txBody>
          <a:bodyPr wrap="square">
            <a:spAutoFit/>
          </a:bodyPr>
          <a:lstStyle/>
          <a:p>
            <a:pPr lvl="0" algn="ctr"/>
            <a:r>
              <a:rPr lang="en-US" sz="2800" dirty="0"/>
              <a:t>Single </a:t>
            </a:r>
          </a:p>
          <a:p>
            <a:pPr lvl="0" algn="ctr"/>
            <a:r>
              <a:rPr lang="en-US" sz="2800" dirty="0"/>
              <a:t>Environment </a:t>
            </a:r>
          </a:p>
          <a:p>
            <a:pPr lvl="0" algn="ctr"/>
            <a:r>
              <a:rPr lang="en-US" sz="2800" dirty="0"/>
              <a:t>Dependency</a:t>
            </a:r>
          </a:p>
        </p:txBody>
      </p:sp>
      <p:sp>
        <p:nvSpPr>
          <p:cNvPr id="9" name="Rectangle 8">
            <a:extLst>
              <a:ext uri="{FF2B5EF4-FFF2-40B4-BE49-F238E27FC236}">
                <a16:creationId xmlns:a16="http://schemas.microsoft.com/office/drawing/2014/main" id="{A78EA378-24D2-4906-9702-3BB72DF7095E}"/>
              </a:ext>
            </a:extLst>
          </p:cNvPr>
          <p:cNvSpPr/>
          <p:nvPr/>
        </p:nvSpPr>
        <p:spPr>
          <a:xfrm>
            <a:off x="6941607" y="1475244"/>
            <a:ext cx="2182008" cy="1384995"/>
          </a:xfrm>
          <a:prstGeom prst="rect">
            <a:avLst/>
          </a:prstGeom>
        </p:spPr>
        <p:txBody>
          <a:bodyPr wrap="none">
            <a:spAutoFit/>
          </a:bodyPr>
          <a:lstStyle/>
          <a:p>
            <a:pPr lvl="0" algn="ctr"/>
            <a:r>
              <a:rPr lang="en-US" sz="2800" dirty="0"/>
              <a:t>Dual </a:t>
            </a:r>
          </a:p>
          <a:p>
            <a:pPr lvl="0" algn="ctr"/>
            <a:r>
              <a:rPr lang="en-US" sz="2800" dirty="0"/>
              <a:t>Environment </a:t>
            </a:r>
          </a:p>
          <a:p>
            <a:pPr lvl="0" algn="ctr"/>
            <a:r>
              <a:rPr lang="en-US" sz="2800" dirty="0"/>
              <a:t>Dependency</a:t>
            </a:r>
          </a:p>
        </p:txBody>
      </p:sp>
    </p:spTree>
    <p:extLst>
      <p:ext uri="{BB962C8B-B14F-4D97-AF65-F5344CB8AC3E}">
        <p14:creationId xmlns:p14="http://schemas.microsoft.com/office/powerpoint/2010/main" val="1051876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The Final Script</a:t>
            </a:r>
          </a:p>
        </p:txBody>
      </p:sp>
      <p:pic>
        <p:nvPicPr>
          <p:cNvPr id="7" name="Picture 6">
            <a:extLst>
              <a:ext uri="{FF2B5EF4-FFF2-40B4-BE49-F238E27FC236}">
                <a16:creationId xmlns:a16="http://schemas.microsoft.com/office/drawing/2014/main" id="{1E1CDA58-BD72-4AAB-868A-DA321DD0C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553" y="1448315"/>
            <a:ext cx="6832894" cy="5409685"/>
          </a:xfrm>
          <a:prstGeom prst="rect">
            <a:avLst/>
          </a:prstGeom>
        </p:spPr>
      </p:pic>
      <p:pic>
        <p:nvPicPr>
          <p:cNvPr id="9" name="Picture 8">
            <a:extLst>
              <a:ext uri="{FF2B5EF4-FFF2-40B4-BE49-F238E27FC236}">
                <a16:creationId xmlns:a16="http://schemas.microsoft.com/office/drawing/2014/main" id="{B49E33CB-2419-46EB-8BEB-9FB684DDE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496" y="1448315"/>
            <a:ext cx="6477007" cy="5414373"/>
          </a:xfrm>
          <a:prstGeom prst="rect">
            <a:avLst/>
          </a:prstGeom>
        </p:spPr>
      </p:pic>
      <p:pic>
        <p:nvPicPr>
          <p:cNvPr id="11" name="Picture 10">
            <a:extLst>
              <a:ext uri="{FF2B5EF4-FFF2-40B4-BE49-F238E27FC236}">
                <a16:creationId xmlns:a16="http://schemas.microsoft.com/office/drawing/2014/main" id="{43FD122F-9263-46FF-95BB-AE53A081B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3761" y="159145"/>
            <a:ext cx="5133316" cy="6632146"/>
          </a:xfrm>
          <a:prstGeom prst="rect">
            <a:avLst/>
          </a:prstGeom>
        </p:spPr>
      </p:pic>
      <p:pic>
        <p:nvPicPr>
          <p:cNvPr id="6" name="Picture 5">
            <a:extLst>
              <a:ext uri="{FF2B5EF4-FFF2-40B4-BE49-F238E27FC236}">
                <a16:creationId xmlns:a16="http://schemas.microsoft.com/office/drawing/2014/main" id="{32C5AB67-6859-4530-B25D-D37A5AE7EA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5763" y="966576"/>
            <a:ext cx="5346694" cy="5526299"/>
          </a:xfrm>
          <a:prstGeom prst="rect">
            <a:avLst/>
          </a:prstGeom>
        </p:spPr>
      </p:pic>
      <p:pic>
        <p:nvPicPr>
          <p:cNvPr id="10" name="Picture 9">
            <a:extLst>
              <a:ext uri="{FF2B5EF4-FFF2-40B4-BE49-F238E27FC236}">
                <a16:creationId xmlns:a16="http://schemas.microsoft.com/office/drawing/2014/main" id="{5071A94E-DD05-4A22-A480-1997111015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6760" y="1384990"/>
            <a:ext cx="6477007" cy="5473010"/>
          </a:xfrm>
          <a:prstGeom prst="rect">
            <a:avLst/>
          </a:prstGeom>
        </p:spPr>
      </p:pic>
      <p:pic>
        <p:nvPicPr>
          <p:cNvPr id="14" name="Picture 13">
            <a:extLst>
              <a:ext uri="{FF2B5EF4-FFF2-40B4-BE49-F238E27FC236}">
                <a16:creationId xmlns:a16="http://schemas.microsoft.com/office/drawing/2014/main" id="{C679FCD6-865E-4C43-9E44-64896A80DD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8210" y="1343362"/>
            <a:ext cx="6876611" cy="5447929"/>
          </a:xfrm>
          <a:prstGeom prst="rect">
            <a:avLst/>
          </a:prstGeom>
        </p:spPr>
      </p:pic>
    </p:spTree>
    <p:extLst>
      <p:ext uri="{BB962C8B-B14F-4D97-AF65-F5344CB8AC3E}">
        <p14:creationId xmlns:p14="http://schemas.microsoft.com/office/powerpoint/2010/main" val="41171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The Output</a:t>
            </a:r>
          </a:p>
        </p:txBody>
      </p:sp>
      <p:sp>
        <p:nvSpPr>
          <p:cNvPr id="3" name="Content Placeholder 2">
            <a:extLst>
              <a:ext uri="{FF2B5EF4-FFF2-40B4-BE49-F238E27FC236}">
                <a16:creationId xmlns:a16="http://schemas.microsoft.com/office/drawing/2014/main" id="{1F830549-7EE0-4B98-83FA-EFB8F38C7FF8}"/>
              </a:ext>
            </a:extLst>
          </p:cNvPr>
          <p:cNvSpPr>
            <a:spLocks noGrp="1"/>
          </p:cNvSpPr>
          <p:nvPr>
            <p:ph sz="half" idx="1"/>
          </p:nvPr>
        </p:nvSpPr>
        <p:spPr>
          <a:xfrm>
            <a:off x="1119999" y="1825625"/>
            <a:ext cx="10233801" cy="4351338"/>
          </a:xfrm>
        </p:spPr>
        <p:txBody>
          <a:bodyPr/>
          <a:lstStyle/>
          <a:p>
            <a:pPr marL="0" indent="0">
              <a:buNone/>
            </a:pPr>
            <a:r>
              <a:rPr lang="en-US" dirty="0"/>
              <a:t>Includes:</a:t>
            </a:r>
          </a:p>
          <a:p>
            <a:pPr marL="0" indent="0">
              <a:buNone/>
            </a:pPr>
            <a:r>
              <a:rPr lang="en-US" dirty="0"/>
              <a:t>Item Name, Item Type, ID, URL, Owner, Item Create Date, Item Modified Date &amp; Item Size.</a:t>
            </a:r>
          </a:p>
          <a:p>
            <a:pPr marL="0" indent="0">
              <a:buNone/>
            </a:pPr>
            <a:endParaRPr lang="en-US" dirty="0"/>
          </a:p>
          <a:p>
            <a:pPr marL="0" indent="0">
              <a:buNone/>
            </a:pPr>
            <a:r>
              <a:rPr lang="en-US" dirty="0"/>
              <a:t>Application Name, Application Type, Application ID, Application Owner, Application Create Date, Application Modified Date &amp;  Application Size.</a:t>
            </a:r>
          </a:p>
          <a:p>
            <a:pPr marL="0" indent="0">
              <a:buNone/>
            </a:pPr>
            <a:endParaRPr lang="en-US" dirty="0"/>
          </a:p>
          <a:p>
            <a:pPr marL="0" indent="0">
              <a:buNone/>
            </a:pPr>
            <a:r>
              <a:rPr lang="en-US" dirty="0"/>
              <a:t>Let’s see the results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44644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F830549-7EE0-4B98-83FA-EFB8F38C7FF8}"/>
              </a:ext>
            </a:extLst>
          </p:cNvPr>
          <p:cNvSpPr>
            <a:spLocks noGrp="1"/>
          </p:cNvSpPr>
          <p:nvPr>
            <p:ph sz="half" idx="1"/>
          </p:nvPr>
        </p:nvSpPr>
        <p:spPr/>
        <p:txBody>
          <a:bodyPr/>
          <a:lstStyle/>
          <a:p>
            <a:pPr marL="0" indent="0" algn="ctr">
              <a:buNone/>
            </a:pPr>
            <a:r>
              <a:rPr lang="en-US" dirty="0"/>
              <a:t>Contact Info:</a:t>
            </a:r>
          </a:p>
          <a:p>
            <a:pPr marL="0" indent="0" algn="ctr">
              <a:buNone/>
            </a:pPr>
            <a:r>
              <a:rPr lang="en-US" dirty="0">
                <a:hlinkClick r:id="rId3"/>
              </a:rPr>
              <a:t>aparkin@co.crawford.pa.us</a:t>
            </a:r>
            <a:endParaRPr lang="en-US" dirty="0"/>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hlinkClick r:id="rId4"/>
              </a:rPr>
              <a:t>www.crawfordcountypa.net/gis</a:t>
            </a:r>
            <a:r>
              <a:rPr lang="en-US" dirty="0">
                <a:latin typeface="Arial" panose="020B0604020202020204" pitchFamily="34" charset="0"/>
                <a:cs typeface="Arial" panose="020B0604020202020204" pitchFamily="34" charset="0"/>
              </a:rPr>
              <a:t>  </a:t>
            </a:r>
          </a:p>
          <a:p>
            <a:pPr marL="0" indent="0" algn="ctr">
              <a:buNone/>
            </a:pPr>
            <a:endParaRPr lang="en-US"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CFAD2814-8B3A-4BEA-A8E3-AA59623DB7D8}"/>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590362" y="2572101"/>
            <a:ext cx="1934740" cy="1934740"/>
          </a:xfrm>
        </p:spPr>
      </p:pic>
      <p:pic>
        <p:nvPicPr>
          <p:cNvPr id="5" name="Picture 4">
            <a:extLst>
              <a:ext uri="{FF2B5EF4-FFF2-40B4-BE49-F238E27FC236}">
                <a16:creationId xmlns:a16="http://schemas.microsoft.com/office/drawing/2014/main" id="{A696C121-915F-4EFB-8E56-2398CD3DDF82}"/>
              </a:ext>
            </a:extLst>
          </p:cNvPr>
          <p:cNvPicPr>
            <a:picLocks noChangeAspect="1"/>
          </p:cNvPicPr>
          <p:nvPr/>
        </p:nvPicPr>
        <p:blipFill>
          <a:blip r:embed="rId6"/>
          <a:stretch>
            <a:fillRect/>
          </a:stretch>
        </p:blipFill>
        <p:spPr>
          <a:xfrm>
            <a:off x="7545878" y="5157418"/>
            <a:ext cx="4023709" cy="1170533"/>
          </a:xfrm>
          <a:prstGeom prst="rect">
            <a:avLst/>
          </a:prstGeom>
        </p:spPr>
      </p:pic>
      <p:sp>
        <p:nvSpPr>
          <p:cNvPr id="8" name="TextBox 7">
            <a:extLst>
              <a:ext uri="{FF2B5EF4-FFF2-40B4-BE49-F238E27FC236}">
                <a16:creationId xmlns:a16="http://schemas.microsoft.com/office/drawing/2014/main" id="{3C81FA7A-0E1D-4F83-8C49-D062F156F36F}"/>
              </a:ext>
            </a:extLst>
          </p:cNvPr>
          <p:cNvSpPr txBox="1"/>
          <p:nvPr/>
        </p:nvSpPr>
        <p:spPr>
          <a:xfrm>
            <a:off x="6338960" y="1921524"/>
            <a:ext cx="6437544" cy="523220"/>
          </a:xfrm>
          <a:prstGeom prst="rect">
            <a:avLst/>
          </a:prstGeom>
          <a:noFill/>
        </p:spPr>
        <p:txBody>
          <a:bodyPr wrap="square" rtlCol="0">
            <a:spAutoFit/>
          </a:bodyPr>
          <a:lstStyle/>
          <a:p>
            <a:pPr algn="ctr"/>
            <a:r>
              <a:rPr lang="en-US" sz="2800" dirty="0"/>
              <a:t>GitHub</a:t>
            </a:r>
          </a:p>
        </p:txBody>
      </p:sp>
    </p:spTree>
    <p:extLst>
      <p:ext uri="{BB962C8B-B14F-4D97-AF65-F5344CB8AC3E}">
        <p14:creationId xmlns:p14="http://schemas.microsoft.com/office/powerpoint/2010/main" val="272561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F830549-7EE0-4B98-83FA-EFB8F38C7FF8}"/>
              </a:ext>
            </a:extLst>
          </p:cNvPr>
          <p:cNvSpPr>
            <a:spLocks noGrp="1"/>
          </p:cNvSpPr>
          <p:nvPr>
            <p:ph sz="half" idx="1"/>
          </p:nvPr>
        </p:nvSpPr>
        <p:spPr/>
        <p:txBody>
          <a:bodyPr/>
          <a:lstStyle/>
          <a:p>
            <a:r>
              <a:rPr lang="en-US" dirty="0"/>
              <a:t>Quick introduction of ESRI’s two python Libraries</a:t>
            </a:r>
          </a:p>
          <a:p>
            <a:r>
              <a:rPr lang="en-US" dirty="0"/>
              <a:t>Examples of how to leverage API for Python</a:t>
            </a:r>
          </a:p>
          <a:p>
            <a:r>
              <a:rPr lang="en-US" dirty="0"/>
              <a:t>Deep Dive a API for Python use case. </a:t>
            </a:r>
          </a:p>
          <a:p>
            <a:r>
              <a:rPr lang="en-US" dirty="0"/>
              <a:t>Questions</a:t>
            </a:r>
          </a:p>
          <a:p>
            <a:endParaRPr lang="en-US" dirty="0"/>
          </a:p>
        </p:txBody>
      </p:sp>
      <p:pic>
        <p:nvPicPr>
          <p:cNvPr id="5" name="Picture 4">
            <a:extLst>
              <a:ext uri="{FF2B5EF4-FFF2-40B4-BE49-F238E27FC236}">
                <a16:creationId xmlns:a16="http://schemas.microsoft.com/office/drawing/2014/main" id="{855BD81D-C70D-499E-8495-EDB91FED063C}"/>
              </a:ext>
            </a:extLst>
          </p:cNvPr>
          <p:cNvPicPr>
            <a:picLocks noChangeAspect="1"/>
          </p:cNvPicPr>
          <p:nvPr/>
        </p:nvPicPr>
        <p:blipFill>
          <a:blip r:embed="rId2"/>
          <a:stretch>
            <a:fillRect/>
          </a:stretch>
        </p:blipFill>
        <p:spPr>
          <a:xfrm>
            <a:off x="7545878" y="5157418"/>
            <a:ext cx="4023709" cy="1170533"/>
          </a:xfrm>
          <a:prstGeom prst="rect">
            <a:avLst/>
          </a:prstGeom>
        </p:spPr>
      </p:pic>
    </p:spTree>
    <p:extLst>
      <p:ext uri="{BB962C8B-B14F-4D97-AF65-F5344CB8AC3E}">
        <p14:creationId xmlns:p14="http://schemas.microsoft.com/office/powerpoint/2010/main" val="2394826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8D2AFD5-A907-4989-B21F-DCF89AAD20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79768" y="1245326"/>
            <a:ext cx="5832464" cy="4367348"/>
          </a:xfrm>
        </p:spPr>
      </p:pic>
    </p:spTree>
    <p:extLst>
      <p:ext uri="{BB962C8B-B14F-4D97-AF65-F5344CB8AC3E}">
        <p14:creationId xmlns:p14="http://schemas.microsoft.com/office/powerpoint/2010/main" val="20955168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ArcPy… API…</a:t>
            </a:r>
          </a:p>
        </p:txBody>
      </p:sp>
      <p:sp>
        <p:nvSpPr>
          <p:cNvPr id="3" name="Content Placeholder 2">
            <a:extLst>
              <a:ext uri="{FF2B5EF4-FFF2-40B4-BE49-F238E27FC236}">
                <a16:creationId xmlns:a16="http://schemas.microsoft.com/office/drawing/2014/main" id="{1F830549-7EE0-4B98-83FA-EFB8F38C7FF8}"/>
              </a:ext>
            </a:extLst>
          </p:cNvPr>
          <p:cNvSpPr>
            <a:spLocks noGrp="1"/>
          </p:cNvSpPr>
          <p:nvPr>
            <p:ph sz="half" idx="1"/>
          </p:nvPr>
        </p:nvSpPr>
        <p:spPr>
          <a:xfrm>
            <a:off x="979100" y="2343229"/>
            <a:ext cx="10233800" cy="1688137"/>
          </a:xfrm>
        </p:spPr>
        <p:txBody>
          <a:bodyPr/>
          <a:lstStyle/>
          <a:p>
            <a:pPr marL="0" indent="0">
              <a:buNone/>
            </a:pPr>
            <a:r>
              <a:rPr lang="en-US" dirty="0"/>
              <a:t>ArcPy and ArcGIS API for Python are complementary libraries; ArcPy allows you to use, automate, and extend desktop GIS, and ArcGIS API for Python supports the same for Web GIS.</a:t>
            </a:r>
          </a:p>
        </p:txBody>
      </p:sp>
      <p:pic>
        <p:nvPicPr>
          <p:cNvPr id="7" name="Picture 6">
            <a:extLst>
              <a:ext uri="{FF2B5EF4-FFF2-40B4-BE49-F238E27FC236}">
                <a16:creationId xmlns:a16="http://schemas.microsoft.com/office/drawing/2014/main" id="{B424E5C4-88D5-4D99-96D4-8FD4655E5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893003"/>
            <a:ext cx="5715000" cy="4276725"/>
          </a:xfrm>
          <a:prstGeom prst="rect">
            <a:avLst/>
          </a:prstGeom>
        </p:spPr>
      </p:pic>
    </p:spTree>
    <p:extLst>
      <p:ext uri="{BB962C8B-B14F-4D97-AF65-F5344CB8AC3E}">
        <p14:creationId xmlns:p14="http://schemas.microsoft.com/office/powerpoint/2010/main" val="2042639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Arcpy Examples</a:t>
            </a:r>
          </a:p>
        </p:txBody>
      </p:sp>
      <p:pic>
        <p:nvPicPr>
          <p:cNvPr id="10" name="Picture 9">
            <a:extLst>
              <a:ext uri="{FF2B5EF4-FFF2-40B4-BE49-F238E27FC236}">
                <a16:creationId xmlns:a16="http://schemas.microsoft.com/office/drawing/2014/main" id="{10928725-E4D4-40A0-8C97-4DA5A7FAF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30394"/>
            <a:ext cx="4796586" cy="5138771"/>
          </a:xfrm>
          <a:prstGeom prst="rect">
            <a:avLst/>
          </a:prstGeom>
        </p:spPr>
      </p:pic>
      <p:pic>
        <p:nvPicPr>
          <p:cNvPr id="14" name="Picture 13">
            <a:extLst>
              <a:ext uri="{FF2B5EF4-FFF2-40B4-BE49-F238E27FC236}">
                <a16:creationId xmlns:a16="http://schemas.microsoft.com/office/drawing/2014/main" id="{60171627-7EA9-437C-B50A-57BD9E06A9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048" y="1355870"/>
            <a:ext cx="4129476" cy="5177977"/>
          </a:xfrm>
          <a:prstGeom prst="rect">
            <a:avLst/>
          </a:prstGeom>
        </p:spPr>
      </p:pic>
      <p:pic>
        <p:nvPicPr>
          <p:cNvPr id="6" name="Picture 5">
            <a:extLst>
              <a:ext uri="{FF2B5EF4-FFF2-40B4-BE49-F238E27FC236}">
                <a16:creationId xmlns:a16="http://schemas.microsoft.com/office/drawing/2014/main" id="{39E3A0C2-04B9-4AD4-9330-1653C2B42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2939" y="1453385"/>
            <a:ext cx="3841449" cy="5092788"/>
          </a:xfrm>
          <a:prstGeom prst="rect">
            <a:avLst/>
          </a:prstGeom>
        </p:spPr>
      </p:pic>
    </p:spTree>
    <p:extLst>
      <p:ext uri="{BB962C8B-B14F-4D97-AF65-F5344CB8AC3E}">
        <p14:creationId xmlns:p14="http://schemas.microsoft.com/office/powerpoint/2010/main" val="1038784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ArcGIS API for Python</a:t>
            </a:r>
          </a:p>
        </p:txBody>
      </p:sp>
      <p:sp>
        <p:nvSpPr>
          <p:cNvPr id="7" name="Rectangle 6">
            <a:extLst>
              <a:ext uri="{FF2B5EF4-FFF2-40B4-BE49-F238E27FC236}">
                <a16:creationId xmlns:a16="http://schemas.microsoft.com/office/drawing/2014/main" id="{0A7B67E4-A5E2-49A7-BD4B-EA61143EDF0C}"/>
              </a:ext>
            </a:extLst>
          </p:cNvPr>
          <p:cNvSpPr/>
          <p:nvPr/>
        </p:nvSpPr>
        <p:spPr>
          <a:xfrm>
            <a:off x="732890" y="2433482"/>
            <a:ext cx="10726220" cy="1815882"/>
          </a:xfrm>
          <a:prstGeom prst="rect">
            <a:avLst/>
          </a:prstGeom>
        </p:spPr>
        <p:txBody>
          <a:bodyPr wrap="square">
            <a:spAutoFit/>
          </a:bodyPr>
          <a:lstStyle/>
          <a:p>
            <a:r>
              <a:rPr lang="en-US" sz="2800" dirty="0"/>
              <a:t>The ArcGIS API for Python is a powerful, modern Pythonic library that supports the latest releases of ArcGIS Enterprise and ArcGIS Online and provides a consistent programmatic experience for scripting and automating across the ArcGIS product suite.</a:t>
            </a:r>
          </a:p>
        </p:txBody>
      </p:sp>
    </p:spTree>
    <p:extLst>
      <p:ext uri="{BB962C8B-B14F-4D97-AF65-F5344CB8AC3E}">
        <p14:creationId xmlns:p14="http://schemas.microsoft.com/office/powerpoint/2010/main" val="2495007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API Uses</a:t>
            </a:r>
          </a:p>
        </p:txBody>
      </p:sp>
      <p:sp>
        <p:nvSpPr>
          <p:cNvPr id="3" name="Content Placeholder 2">
            <a:extLst>
              <a:ext uri="{FF2B5EF4-FFF2-40B4-BE49-F238E27FC236}">
                <a16:creationId xmlns:a16="http://schemas.microsoft.com/office/drawing/2014/main" id="{1F830549-7EE0-4B98-83FA-EFB8F38C7FF8}"/>
              </a:ext>
            </a:extLst>
          </p:cNvPr>
          <p:cNvSpPr>
            <a:spLocks noGrp="1"/>
          </p:cNvSpPr>
          <p:nvPr>
            <p:ph sz="half" idx="1"/>
          </p:nvPr>
        </p:nvSpPr>
        <p:spPr/>
        <p:txBody>
          <a:bodyPr/>
          <a:lstStyle/>
          <a:p>
            <a:r>
              <a:rPr lang="en-US" dirty="0"/>
              <a:t>GIS Organization Administration</a:t>
            </a:r>
          </a:p>
          <a:p>
            <a:r>
              <a:rPr lang="en-US" dirty="0"/>
              <a:t>Content Management</a:t>
            </a:r>
          </a:p>
          <a:p>
            <a:r>
              <a:rPr lang="en-US" dirty="0"/>
              <a:t>Spatial Analysis and Data Science</a:t>
            </a:r>
          </a:p>
          <a:p>
            <a:pPr marL="0" indent="0">
              <a:buNone/>
            </a:pPr>
            <a:endParaRPr lang="en-US" dirty="0"/>
          </a:p>
        </p:txBody>
      </p:sp>
      <p:pic>
        <p:nvPicPr>
          <p:cNvPr id="5" name="Picture 4">
            <a:extLst>
              <a:ext uri="{FF2B5EF4-FFF2-40B4-BE49-F238E27FC236}">
                <a16:creationId xmlns:a16="http://schemas.microsoft.com/office/drawing/2014/main" id="{A696C121-915F-4EFB-8E56-2398CD3DDF82}"/>
              </a:ext>
            </a:extLst>
          </p:cNvPr>
          <p:cNvPicPr>
            <a:picLocks noChangeAspect="1"/>
          </p:cNvPicPr>
          <p:nvPr/>
        </p:nvPicPr>
        <p:blipFill>
          <a:blip r:embed="rId3"/>
          <a:stretch>
            <a:fillRect/>
          </a:stretch>
        </p:blipFill>
        <p:spPr>
          <a:xfrm>
            <a:off x="7545878" y="5157418"/>
            <a:ext cx="4023709" cy="1170533"/>
          </a:xfrm>
          <a:prstGeom prst="rect">
            <a:avLst/>
          </a:prstGeom>
        </p:spPr>
      </p:pic>
    </p:spTree>
    <p:extLst>
      <p:ext uri="{BB962C8B-B14F-4D97-AF65-F5344CB8AC3E}">
        <p14:creationId xmlns:p14="http://schemas.microsoft.com/office/powerpoint/2010/main" val="1297797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GIS Organization Administration</a:t>
            </a:r>
          </a:p>
        </p:txBody>
      </p:sp>
      <p:pic>
        <p:nvPicPr>
          <p:cNvPr id="11" name="Picture 10">
            <a:extLst>
              <a:ext uri="{FF2B5EF4-FFF2-40B4-BE49-F238E27FC236}">
                <a16:creationId xmlns:a16="http://schemas.microsoft.com/office/drawing/2014/main" id="{B358774F-7028-4F09-9EE4-7429BBD5C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973" y="1690688"/>
            <a:ext cx="8555421" cy="4511648"/>
          </a:xfrm>
          <a:prstGeom prst="rect">
            <a:avLst/>
          </a:prstGeom>
        </p:spPr>
      </p:pic>
      <p:pic>
        <p:nvPicPr>
          <p:cNvPr id="13" name="Picture 12">
            <a:extLst>
              <a:ext uri="{FF2B5EF4-FFF2-40B4-BE49-F238E27FC236}">
                <a16:creationId xmlns:a16="http://schemas.microsoft.com/office/drawing/2014/main" id="{D623BE22-EF31-45E2-8B15-794151027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703" y="1690688"/>
            <a:ext cx="6190594" cy="4497854"/>
          </a:xfrm>
          <a:prstGeom prst="rect">
            <a:avLst/>
          </a:prstGeom>
        </p:spPr>
      </p:pic>
      <p:pic>
        <p:nvPicPr>
          <p:cNvPr id="15" name="Picture 14">
            <a:extLst>
              <a:ext uri="{FF2B5EF4-FFF2-40B4-BE49-F238E27FC236}">
                <a16:creationId xmlns:a16="http://schemas.microsoft.com/office/drawing/2014/main" id="{D78D6AB4-519E-41B7-88D0-CC85B675C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5797" y="1711380"/>
            <a:ext cx="5263772" cy="4497853"/>
          </a:xfrm>
          <a:prstGeom prst="rect">
            <a:avLst/>
          </a:prstGeom>
        </p:spPr>
      </p:pic>
      <p:pic>
        <p:nvPicPr>
          <p:cNvPr id="17" name="Picture 16">
            <a:extLst>
              <a:ext uri="{FF2B5EF4-FFF2-40B4-BE49-F238E27FC236}">
                <a16:creationId xmlns:a16="http://schemas.microsoft.com/office/drawing/2014/main" id="{D251AD12-50ED-4588-AC76-168E1A839E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925" y="1701855"/>
            <a:ext cx="4429516" cy="4507378"/>
          </a:xfrm>
          <a:prstGeom prst="rect">
            <a:avLst/>
          </a:prstGeom>
        </p:spPr>
      </p:pic>
    </p:spTree>
    <p:extLst>
      <p:ext uri="{BB962C8B-B14F-4D97-AF65-F5344CB8AC3E}">
        <p14:creationId xmlns:p14="http://schemas.microsoft.com/office/powerpoint/2010/main" val="121931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9520-1981-4503-87B3-8C0227DB9275}"/>
              </a:ext>
            </a:extLst>
          </p:cNvPr>
          <p:cNvSpPr>
            <a:spLocks noGrp="1"/>
          </p:cNvSpPr>
          <p:nvPr>
            <p:ph type="title"/>
          </p:nvPr>
        </p:nvSpPr>
        <p:spPr/>
        <p:txBody>
          <a:bodyPr/>
          <a:lstStyle/>
          <a:p>
            <a:r>
              <a:rPr lang="en-US" dirty="0"/>
              <a:t>Content Management</a:t>
            </a:r>
          </a:p>
        </p:txBody>
      </p:sp>
      <p:pic>
        <p:nvPicPr>
          <p:cNvPr id="7" name="Picture 6">
            <a:extLst>
              <a:ext uri="{FF2B5EF4-FFF2-40B4-BE49-F238E27FC236}">
                <a16:creationId xmlns:a16="http://schemas.microsoft.com/office/drawing/2014/main" id="{DEC2A990-84D6-476C-9CFF-8156FD5AA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287" y="1496859"/>
            <a:ext cx="9819425" cy="4996016"/>
          </a:xfrm>
          <a:prstGeom prst="rect">
            <a:avLst/>
          </a:prstGeom>
        </p:spPr>
      </p:pic>
      <p:pic>
        <p:nvPicPr>
          <p:cNvPr id="9" name="Picture 8">
            <a:extLst>
              <a:ext uri="{FF2B5EF4-FFF2-40B4-BE49-F238E27FC236}">
                <a16:creationId xmlns:a16="http://schemas.microsoft.com/office/drawing/2014/main" id="{007B6E3F-78E8-4BF2-B04C-B5AB04DB1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103" y="1478698"/>
            <a:ext cx="7209793" cy="4977855"/>
          </a:xfrm>
          <a:prstGeom prst="rect">
            <a:avLst/>
          </a:prstGeom>
        </p:spPr>
      </p:pic>
    </p:spTree>
    <p:extLst>
      <p:ext uri="{BB962C8B-B14F-4D97-AF65-F5344CB8AC3E}">
        <p14:creationId xmlns:p14="http://schemas.microsoft.com/office/powerpoint/2010/main" val="276379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D57FD38667FC4784E888BA2AAAD506" ma:contentTypeVersion="7" ma:contentTypeDescription="Create a new document." ma:contentTypeScope="" ma:versionID="e6d47bba41a190aeebf4f600143a9b27">
  <xsd:schema xmlns:xsd="http://www.w3.org/2001/XMLSchema" xmlns:xs="http://www.w3.org/2001/XMLSchema" xmlns:p="http://schemas.microsoft.com/office/2006/metadata/properties" xmlns:ns1="http://schemas.microsoft.com/sharepoint/v3" xmlns:ns2="014bc3c2-2446-48c4-99d7-cfcbcb709ab6" targetNamespace="http://schemas.microsoft.com/office/2006/metadata/properties" ma:root="true" ma:fieldsID="a8c1a620fd88ea58389ea2346a547f18" ns1:_="" ns2:_="">
    <xsd:import namespace="http://schemas.microsoft.com/sharepoint/v3"/>
    <xsd:import namespace="014bc3c2-2446-48c4-99d7-cfcbcb709ab6"/>
    <xsd:element name="properties">
      <xsd:complexType>
        <xsd:sequence>
          <xsd:element name="documentManagement">
            <xsd:complexType>
              <xsd:all>
                <xsd:element ref="ns1:PublishingStartDate" minOccurs="0"/>
                <xsd:element ref="ns1:PublishingExpirationDate" minOccurs="0"/>
                <xsd:element ref="ns1:_dlc_Exempt"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4bc3c2-2446-48c4-99d7-cfcbcb709ab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PolicyAudit" staticId="0x0101006ED57FD38667FC4784E888BA2AAAD506|937198175" UniqueId="6e1b5019-6a3c-4d43-ba85-9ab42808b308">
      <p:Name>Auditing</p:Name>
      <p:Description>Audits user actions on documents and list items to the Audit Log.</p:Description>
      <p:CustomData>
        <Audit>
          <View/>
        </Audit>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B43D38B-2EC0-43C1-B584-F6098067E61E}"/>
</file>

<file path=customXml/itemProps2.xml><?xml version="1.0" encoding="utf-8"?>
<ds:datastoreItem xmlns:ds="http://schemas.openxmlformats.org/officeDocument/2006/customXml" ds:itemID="{F6AF1B83-8D9C-4219-8D89-AE03C40CEF58}"/>
</file>

<file path=customXml/itemProps3.xml><?xml version="1.0" encoding="utf-8"?>
<ds:datastoreItem xmlns:ds="http://schemas.openxmlformats.org/officeDocument/2006/customXml" ds:itemID="{3E04F799-3412-4ADF-AC3E-AA692E98ECE6}"/>
</file>

<file path=customXml/itemProps4.xml><?xml version="1.0" encoding="utf-8"?>
<ds:datastoreItem xmlns:ds="http://schemas.openxmlformats.org/officeDocument/2006/customXml" ds:itemID="{847E61BA-AA14-4135-AD33-1249F023B8D3}"/>
</file>

<file path=docProps/app.xml><?xml version="1.0" encoding="utf-8"?>
<Properties xmlns="http://schemas.openxmlformats.org/officeDocument/2006/extended-properties" xmlns:vt="http://schemas.openxmlformats.org/officeDocument/2006/docPropsVTypes">
  <Template>TM04033923[[fn=Depth]]</Template>
  <TotalTime>12040</TotalTime>
  <Words>1570</Words>
  <Application>Microsoft Office PowerPoint</Application>
  <PresentationFormat>Widescreen</PresentationFormat>
  <Paragraphs>198</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Corbel</vt:lpstr>
      <vt:lpstr>Depth</vt:lpstr>
      <vt:lpstr>Leveraging ArcGIS API for Python:</vt:lpstr>
      <vt:lpstr>Objectives</vt:lpstr>
      <vt:lpstr>PowerPoint Presentation</vt:lpstr>
      <vt:lpstr>ArcPy… API…</vt:lpstr>
      <vt:lpstr>Arcpy Examples</vt:lpstr>
      <vt:lpstr>ArcGIS API for Python</vt:lpstr>
      <vt:lpstr>API Uses</vt:lpstr>
      <vt:lpstr>GIS Organization Administration</vt:lpstr>
      <vt:lpstr>Content Management</vt:lpstr>
      <vt:lpstr>Spatial Analysis and Data Science</vt:lpstr>
      <vt:lpstr>Case Study</vt:lpstr>
      <vt:lpstr>Creation Process</vt:lpstr>
      <vt:lpstr>The Final Script</vt:lpstr>
      <vt:lpstr>The Output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ArcGIS API for Python:</dc:title>
  <dc:creator>Andrew Parkin</dc:creator>
  <cp:lastModifiedBy>Andrew Parkin</cp:lastModifiedBy>
  <cp:revision>61</cp:revision>
  <dcterms:created xsi:type="dcterms:W3CDTF">2023-09-28T17:29:07Z</dcterms:created>
  <dcterms:modified xsi:type="dcterms:W3CDTF">2023-10-18T19:52:35Z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0x0101006ED57FD38667FC4784E888BA2AAAD506</vt:lpwstr>
  </property>
</Properties>
</file>